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8"/>
  </p:notesMasterIdLst>
  <p:sldIdLst>
    <p:sldId id="326" r:id="rId2"/>
    <p:sldId id="327" r:id="rId3"/>
    <p:sldId id="328" r:id="rId4"/>
    <p:sldId id="329" r:id="rId5"/>
    <p:sldId id="330" r:id="rId6"/>
    <p:sldId id="331" r:id="rId7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8" autoAdjust="0"/>
    <p:restoredTop sz="95053" autoAdjust="0"/>
  </p:normalViewPr>
  <p:slideViewPr>
    <p:cSldViewPr>
      <p:cViewPr varScale="1">
        <p:scale>
          <a:sx n="108" d="100"/>
          <a:sy n="108" d="100"/>
        </p:scale>
        <p:origin x="11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35635-E76B-476C-8235-0410D64AED4A}" type="datetimeFigureOut">
              <a:rPr lang="hr-HR" smtClean="0"/>
              <a:pPr/>
              <a:t>8.9.2017.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02645-B0C4-4241-96E4-B9DC02907AA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8466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182" y="802299"/>
            <a:ext cx="5536652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8182" y="3531205"/>
            <a:ext cx="553665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DDC-C415-46A0-9709-E00AE0D60575}" type="datetimeFigureOut">
              <a:rPr lang="hr-HR" smtClean="0"/>
              <a:pPr/>
              <a:t>8.9.2017.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78181" y="329308"/>
            <a:ext cx="3004429" cy="30920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BD368EFF-F7AD-4694-BB1B-7FE23896D36D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2316514" y="798973"/>
            <a:ext cx="0" cy="254475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925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DDC-C415-46A0-9709-E00AE0D60575}" type="datetimeFigureOut">
              <a:rPr lang="hr-HR" smtClean="0"/>
              <a:pPr/>
              <a:t>8.9.2017.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8EFF-F7AD-4694-BB1B-7FE23896D36D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5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881269"/>
            <a:ext cx="1103027" cy="457759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5413" y="881269"/>
            <a:ext cx="5209173" cy="457759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DDC-C415-46A0-9709-E00AE0D60575}" type="datetimeFigureOut">
              <a:rPr lang="hr-HR" smtClean="0"/>
              <a:pPr/>
              <a:t>8.9.2017.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8EFF-F7AD-4694-BB1B-7FE23896D36D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918028" y="719273"/>
            <a:ext cx="1096806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48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DDC-C415-46A0-9709-E00AE0D60575}" type="datetimeFigureOut">
              <a:rPr lang="hr-HR" smtClean="0"/>
              <a:pPr/>
              <a:t>8.9.2017.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8EFF-F7AD-4694-BB1B-7FE23896D36D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499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1" y="1756130"/>
            <a:ext cx="5525081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2" y="3806196"/>
            <a:ext cx="5525081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DDC-C415-46A0-9709-E00AE0D60575}" type="datetimeFigureOut">
              <a:rPr lang="hr-HR" smtClean="0"/>
              <a:pPr/>
              <a:t>8.9.2017.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8EFF-F7AD-4694-BB1B-7FE23896D36D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3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3" y="804890"/>
            <a:ext cx="6479421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5412" y="2013936"/>
            <a:ext cx="3079690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143" y="2013936"/>
            <a:ext cx="3079690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DDC-C415-46A0-9709-E00AE0D60575}" type="datetimeFigureOut">
              <a:rPr lang="hr-HR" smtClean="0"/>
              <a:pPr/>
              <a:t>8.9.2017.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8EFF-F7AD-4694-BB1B-7FE23896D36D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905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3" y="804164"/>
            <a:ext cx="6479422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3" y="2019550"/>
            <a:ext cx="3079690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5413" y="2824270"/>
            <a:ext cx="3079690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5142" y="2023004"/>
            <a:ext cx="3079691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5142" y="2821491"/>
            <a:ext cx="3079691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DDC-C415-46A0-9709-E00AE0D60575}" type="datetimeFigureOut">
              <a:rPr lang="hr-HR" smtClean="0"/>
              <a:pPr/>
              <a:t>8.9.2017.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8EFF-F7AD-4694-BB1B-7FE23896D36D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42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DDC-C415-46A0-9709-E00AE0D60575}" type="datetimeFigureOut">
              <a:rPr lang="hr-HR" smtClean="0"/>
              <a:pPr/>
              <a:t>8.9.2017.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8EFF-F7AD-4694-BB1B-7FE23896D36D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39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DDC-C415-46A0-9709-E00AE0D60575}" type="datetimeFigureOut">
              <a:rPr lang="hr-HR" smtClean="0"/>
              <a:pPr/>
              <a:t>8.9.2017.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8EFF-F7AD-4694-BB1B-7FE23896D36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692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356" y="798973"/>
            <a:ext cx="2329635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5413" y="3205492"/>
            <a:ext cx="2330998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DDC-C415-46A0-9709-E00AE0D60575}" type="datetimeFigureOut">
              <a:rPr lang="hr-HR" smtClean="0"/>
              <a:pPr/>
              <a:t>8.9.2017.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8EFF-F7AD-4694-BB1B-7FE23896D36D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00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201" y="1129513"/>
            <a:ext cx="3152882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5412" y="3145992"/>
            <a:ext cx="3148365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5412" y="5469857"/>
            <a:ext cx="3153672" cy="320123"/>
          </a:xfrm>
        </p:spPr>
        <p:txBody>
          <a:bodyPr/>
          <a:lstStyle>
            <a:lvl1pPr algn="l">
              <a:defRPr/>
            </a:lvl1pPr>
          </a:lstStyle>
          <a:p>
            <a:fld id="{9B617DDC-C415-46A0-9709-E00AE0D60575}" type="datetimeFigureOut">
              <a:rPr lang="hr-HR" smtClean="0"/>
              <a:pPr/>
              <a:t>8.9.2017.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6252" y="318641"/>
            <a:ext cx="3152831" cy="320931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8EFF-F7AD-4694-BB1B-7FE23896D36D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12" name="Straight Connector 11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01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14732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873" b="-2873"/>
          <a:stretch/>
        </p:blipFill>
        <p:spPr>
          <a:xfrm>
            <a:off x="0" y="6163056"/>
            <a:ext cx="9144000" cy="7155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5413" y="804520"/>
            <a:ext cx="6479421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3" y="2015733"/>
            <a:ext cx="6479421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7DDC-C415-46A0-9709-E00AE0D60575}" type="datetimeFigureOut">
              <a:rPr lang="hr-HR" smtClean="0"/>
              <a:pPr/>
              <a:t>8.9.2017.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5413" y="329308"/>
            <a:ext cx="394208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D368EFF-F7AD-4694-BB1B-7FE23896D36D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71272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12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F51E6D-6E1B-4909-91D4-DA3D1A4FF4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EUROPA FORUM MONTREUX 2017</a:t>
            </a:r>
            <a:br>
              <a:rPr lang="hr-HR" sz="2400" dirty="0"/>
            </a:br>
            <a:r>
              <a:rPr lang="hr-HR" sz="2400" dirty="0"/>
              <a:t>EURO AFRICA COMMITTEE</a:t>
            </a:r>
            <a:br>
              <a:rPr lang="hr-HR" sz="2400" dirty="0"/>
            </a:br>
            <a:endParaRPr lang="hr-HR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CD75147-4EC3-4638-A994-1A3A491C74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GST VESNA BOINOVIC GRUBIC</a:t>
            </a:r>
          </a:p>
          <a:p>
            <a:r>
              <a:rPr lang="hr-HR" dirty="0"/>
              <a:t>DISTRICT 126 CROATIA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xmlns="" id="{6DA9DB30-F8BA-4747-85F5-5377DFC84D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82194"/>
            <a:ext cx="1115514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955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948A55-AAA5-4494-AC47-A44820CB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GLOBAL HUNGER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A9FC89-40EF-4F4C-B528-89C7B060B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795 million people </a:t>
            </a:r>
            <a:r>
              <a:rPr lang="hr-HR" dirty="0" smtClean="0"/>
              <a:t>are suffering </a:t>
            </a:r>
            <a:r>
              <a:rPr lang="hr-HR" dirty="0"/>
              <a:t>from malnutrition today</a:t>
            </a:r>
          </a:p>
          <a:p>
            <a:r>
              <a:rPr lang="hr-HR" dirty="0"/>
              <a:t>Malnutrition means that somebody is hungry and does not eat enough, </a:t>
            </a:r>
            <a:r>
              <a:rPr lang="hr-HR" b="1" dirty="0"/>
              <a:t>but not by their own will!</a:t>
            </a:r>
          </a:p>
          <a:p>
            <a:r>
              <a:rPr lang="hr-HR" dirty="0"/>
              <a:t>In line with LCI centennial goals, Croatian Lions have decided to step in the war against </a:t>
            </a:r>
            <a:r>
              <a:rPr lang="hr-HR"/>
              <a:t>malnutrition </a:t>
            </a:r>
            <a:r>
              <a:rPr lang="hr-HR" smtClean="0"/>
              <a:t>especially in the affected </a:t>
            </a:r>
            <a:r>
              <a:rPr lang="hr-HR" dirty="0"/>
              <a:t>areas of Africa and Asia.</a:t>
            </a:r>
          </a:p>
        </p:txBody>
      </p:sp>
    </p:spTree>
    <p:extLst>
      <p:ext uri="{BB962C8B-B14F-4D97-AF65-F5344CB8AC3E}">
        <p14:creationId xmlns:p14="http://schemas.microsoft.com/office/powerpoint/2010/main" val="3545577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948A55-AAA5-4494-AC47-A44820CB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OUR PROJECT (PRODUCT)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A9FC89-40EF-4F4C-B528-89C7B060B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/>
              <a:t>Snack </a:t>
            </a:r>
            <a:r>
              <a:rPr lang="de-CH" dirty="0"/>
              <a:t>package which is both an energy and nutrition package.</a:t>
            </a:r>
            <a:endParaRPr lang="hr-HR" dirty="0"/>
          </a:p>
          <a:p>
            <a:r>
              <a:rPr lang="de-CH" dirty="0"/>
              <a:t>It consists of balanced, functional meal which gives </a:t>
            </a:r>
            <a:r>
              <a:rPr lang="hr-HR" dirty="0"/>
              <a:t>all</a:t>
            </a:r>
            <a:r>
              <a:rPr lang="de-CH" dirty="0"/>
              <a:t> essential</a:t>
            </a:r>
            <a:r>
              <a:rPr lang="hr-HR" dirty="0"/>
              <a:t>s</a:t>
            </a:r>
            <a:r>
              <a:rPr lang="de-CH" dirty="0"/>
              <a:t> for the normal growth and development of children. </a:t>
            </a:r>
            <a:endParaRPr lang="hr-HR" dirty="0"/>
          </a:p>
          <a:p>
            <a:r>
              <a:rPr lang="de-CH" dirty="0"/>
              <a:t>The beverage is the concentrated source of all essential macro</a:t>
            </a:r>
            <a:r>
              <a:rPr lang="hr-HR" dirty="0"/>
              <a:t> </a:t>
            </a:r>
            <a:r>
              <a:rPr lang="de-CH" dirty="0"/>
              <a:t>and micro nutrients (energy, proteins, carbohydrates, fats, fibres, vitamins and minerals). </a:t>
            </a:r>
            <a:endParaRPr lang="hr-HR" dirty="0"/>
          </a:p>
          <a:p>
            <a:r>
              <a:rPr lang="de-CH" dirty="0"/>
              <a:t>It is an oral nutritional supplement aimed at nutritional support for the children who suffer from or are</a:t>
            </a:r>
            <a:r>
              <a:rPr lang="hr-HR" dirty="0"/>
              <a:t> </a:t>
            </a:r>
            <a:r>
              <a:rPr lang="de-CH" dirty="0"/>
              <a:t>in risk of suffering from malnutrition or acute malnutrition. </a:t>
            </a:r>
            <a:endParaRPr lang="hr-HR" dirty="0"/>
          </a:p>
          <a:p>
            <a:r>
              <a:rPr lang="hr-HR" dirty="0"/>
              <a:t>Ther is no need for the cold chain.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1689" y="75778"/>
            <a:ext cx="1679305" cy="2772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1689" y="3104193"/>
            <a:ext cx="1679305" cy="2772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154" y="820928"/>
            <a:ext cx="255840" cy="2558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154" y="3855837"/>
            <a:ext cx="255840" cy="2558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443" y="1398630"/>
            <a:ext cx="576981" cy="3087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2851" y="4349382"/>
            <a:ext cx="576980" cy="2825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089542" y="1186553"/>
            <a:ext cx="655914" cy="283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 smtClean="0">
                <a:solidFill>
                  <a:srgbClr val="FF0000"/>
                </a:solidFill>
              </a:rPr>
              <a:t> K</a:t>
            </a:r>
            <a:r>
              <a:rPr lang="hr-HR" sz="1200" b="1" dirty="0" smtClean="0">
                <a:solidFill>
                  <a:schemeClr val="tx2">
                    <a:lumMod val="90000"/>
                  </a:schemeClr>
                </a:solidFill>
              </a:rPr>
              <a:t>I</a:t>
            </a:r>
            <a:r>
              <a:rPr lang="hr-HR" sz="1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</a:t>
            </a:r>
            <a:r>
              <a:rPr lang="hr-HR" sz="1200" b="1" dirty="0" smtClean="0">
                <a:solidFill>
                  <a:srgbClr val="0000CC"/>
                </a:solidFill>
              </a:rPr>
              <a:t>S</a:t>
            </a:r>
            <a:endParaRPr lang="hr-HR" sz="12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970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948A55-AAA5-4494-AC47-A44820CB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CURRENT PROJECT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A9FC89-40EF-4F4C-B528-89C7B060B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We have presented our idea to </a:t>
            </a:r>
            <a:r>
              <a:rPr lang="hr-HR" dirty="0" smtClean="0"/>
              <a:t>a respectable </a:t>
            </a:r>
            <a:r>
              <a:rPr lang="hr-HR" dirty="0"/>
              <a:t>and socially responsible </a:t>
            </a:r>
            <a:r>
              <a:rPr lang="hr-HR" dirty="0" smtClean="0"/>
              <a:t>food </a:t>
            </a:r>
            <a:r>
              <a:rPr lang="hr-HR" dirty="0"/>
              <a:t>processing company, already producing similar products for adults.</a:t>
            </a:r>
          </a:p>
          <a:p>
            <a:r>
              <a:rPr lang="hr-HR" dirty="0"/>
              <a:t>We have agreed with them to develop the formula for children and their R&amp;D is already on it.  We expect the launch in the first half of 2018.</a:t>
            </a:r>
          </a:p>
          <a:p>
            <a:r>
              <a:rPr lang="hr-HR" dirty="0"/>
              <a:t>The company can organize shipping into any African port, jointly with their other products.</a:t>
            </a:r>
          </a:p>
        </p:txBody>
      </p:sp>
    </p:spTree>
    <p:extLst>
      <p:ext uri="{BB962C8B-B14F-4D97-AF65-F5344CB8AC3E}">
        <p14:creationId xmlns:p14="http://schemas.microsoft.com/office/powerpoint/2010/main" val="1838562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948A55-AAA5-4494-AC47-A44820CBC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413" y="804520"/>
            <a:ext cx="6925019" cy="1049235"/>
          </a:xfrm>
        </p:spPr>
        <p:txBody>
          <a:bodyPr/>
          <a:lstStyle/>
          <a:p>
            <a:r>
              <a:rPr lang="hr-HR" dirty="0"/>
              <a:t>FINANCING THE SUPPLY CHAIN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A9FC89-40EF-4F4C-B528-89C7B060B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The company will give us maximum discount in its part of the supply chain.</a:t>
            </a:r>
          </a:p>
          <a:p>
            <a:r>
              <a:rPr lang="hr-HR" dirty="0"/>
              <a:t>Croatian Lions will finance the first shipment and continue to do that in the future.</a:t>
            </a:r>
          </a:p>
          <a:p>
            <a:r>
              <a:rPr lang="hr-HR" dirty="0"/>
              <a:t>Lions Districts of Slovenia and Macedonia have already expressed their wish to be involved in the project.</a:t>
            </a:r>
          </a:p>
          <a:p>
            <a:r>
              <a:rPr lang="hr-HR" dirty="0"/>
              <a:t>If it starts succesfully, we will ask other districts to get involved and try to be included in ‘Donate now’ procedures on LCI website.</a:t>
            </a:r>
          </a:p>
        </p:txBody>
      </p:sp>
    </p:spTree>
    <p:extLst>
      <p:ext uri="{BB962C8B-B14F-4D97-AF65-F5344CB8AC3E}">
        <p14:creationId xmlns:p14="http://schemas.microsoft.com/office/powerpoint/2010/main" val="3401976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948A55-AAA5-4494-AC47-A44820CBC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413" y="804520"/>
            <a:ext cx="6925019" cy="1049235"/>
          </a:xfrm>
        </p:spPr>
        <p:txBody>
          <a:bodyPr/>
          <a:lstStyle/>
          <a:p>
            <a:r>
              <a:rPr lang="hr-HR" dirty="0"/>
              <a:t>LOGISTICS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A9FC89-40EF-4F4C-B528-89C7B060B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Manufacturing and shipping to the African ports is resolved.</a:t>
            </a:r>
          </a:p>
          <a:p>
            <a:r>
              <a:rPr lang="hr-HR" dirty="0"/>
              <a:t>Financing will be resolved by our Lions activities.</a:t>
            </a:r>
          </a:p>
          <a:p>
            <a:r>
              <a:rPr lang="hr-HR" dirty="0"/>
              <a:t>The chain from the African port to beneficiaries is something we </a:t>
            </a:r>
            <a:r>
              <a:rPr lang="hr-HR" dirty="0" smtClean="0"/>
              <a:t>would like </a:t>
            </a:r>
            <a:r>
              <a:rPr lang="hr-HR" dirty="0"/>
              <a:t>to discuss in Montreux and elsewhere!</a:t>
            </a:r>
          </a:p>
          <a:p>
            <a:r>
              <a:rPr lang="hr-HR" dirty="0"/>
              <a:t>We have got the UNICEF, UNHCR and some other ways to do it, but would like to hear </a:t>
            </a:r>
            <a:r>
              <a:rPr lang="hr-HR" dirty="0" smtClean="0"/>
              <a:t>about your </a:t>
            </a:r>
            <a:r>
              <a:rPr lang="hr-HR" dirty="0"/>
              <a:t>experience.</a:t>
            </a:r>
          </a:p>
        </p:txBody>
      </p:sp>
    </p:spTree>
    <p:extLst>
      <p:ext uri="{BB962C8B-B14F-4D97-AF65-F5344CB8AC3E}">
        <p14:creationId xmlns:p14="http://schemas.microsoft.com/office/powerpoint/2010/main" val="179036610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Words>325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Palatino Linotype</vt:lpstr>
      <vt:lpstr>Gallery</vt:lpstr>
      <vt:lpstr>EUROPA FORUM MONTREUX 2017 EURO AFRICA COMMITTEE </vt:lpstr>
      <vt:lpstr>GLOBAL HUNGER STATISTICS</vt:lpstr>
      <vt:lpstr>OUR PROJECT (PRODUCT)</vt:lpstr>
      <vt:lpstr>CURRENT PROJECT STATUS</vt:lpstr>
      <vt:lpstr>FINANCING THE SUPPLY CHAIN</vt:lpstr>
      <vt:lpstr>LOGISTICS ISSUES</vt:lpstr>
    </vt:vector>
  </TitlesOfParts>
  <Company>Končar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Lions  club  “ Zrinjevac”</dc:title>
  <dc:creator>mbuha</dc:creator>
  <cp:lastModifiedBy>Vesna Boinović - Grubić</cp:lastModifiedBy>
  <cp:revision>248</cp:revision>
  <cp:lastPrinted>2017-09-08T07:32:37Z</cp:lastPrinted>
  <dcterms:created xsi:type="dcterms:W3CDTF">2015-09-08T11:12:52Z</dcterms:created>
  <dcterms:modified xsi:type="dcterms:W3CDTF">2017-09-08T10:06:04Z</dcterms:modified>
</cp:coreProperties>
</file>