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5" r:id="rId5"/>
  </p:sldMasterIdLst>
  <p:notesMasterIdLst>
    <p:notesMasterId r:id="rId13"/>
  </p:notesMasterIdLst>
  <p:handoutMasterIdLst>
    <p:handoutMasterId r:id="rId14"/>
  </p:handoutMasterIdLst>
  <p:sldIdLst>
    <p:sldId id="283" r:id="rId6"/>
    <p:sldId id="284" r:id="rId7"/>
    <p:sldId id="329" r:id="rId8"/>
    <p:sldId id="330" r:id="rId9"/>
    <p:sldId id="331" r:id="rId10"/>
    <p:sldId id="332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83"/>
            <p14:sldId id="284"/>
            <p14:sldId id="329"/>
            <p14:sldId id="330"/>
            <p14:sldId id="331"/>
            <p14:sldId id="332"/>
            <p14:sldId id="285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241" autoAdjust="0"/>
  </p:normalViewPr>
  <p:slideViewPr>
    <p:cSldViewPr snapToGrid="0">
      <p:cViewPr varScale="1">
        <p:scale>
          <a:sx n="85" d="100"/>
          <a:sy n="85" d="100"/>
        </p:scale>
        <p:origin x="74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4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3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72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78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1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4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5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5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7B80-2E1D-4A27-95BE-5FE98F02E5D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A3FF-8B6B-412B-B403-2AEF0203AF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788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3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1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74BD428-4D15-E46E-43DD-BD572FBE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"/>
            <a:ext cx="12192000" cy="6857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468" y="-867073"/>
            <a:ext cx="5655374" cy="43491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3258767" y="4931924"/>
            <a:ext cx="7266360" cy="135214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hr-HR" sz="4000" b="1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2.SJEDNICA PKG U DUBROVNIKU - IZVJEŠTAJI</a:t>
            </a:r>
            <a:endParaRPr lang="en-US" sz="4000" b="1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64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000" b="1"/>
              <a:t>GMT D-126 EDVARD BADURINA, LC VIRTUAL HRVATSKA </a:t>
            </a:r>
            <a:br>
              <a:rPr lang="hr-HR" sz="2000" b="1"/>
            </a:br>
            <a:r>
              <a:rPr lang="hr-HR" sz="2000" b="1"/>
              <a:t>RIJEKA</a:t>
            </a:r>
            <a:endParaRPr lang="en-US" sz="20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7404201" cy="397764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700" b="1" u="sng" kern="1200" dirty="0">
                <a:effectLst/>
              </a:rPr>
              <a:t>GMT PLAN RAZVOJA ČLANSTVA U D-126 ZA LIONS GODINU 2024./2025.</a:t>
            </a:r>
            <a:endParaRPr lang="en-US" sz="1700" b="1" kern="1200" dirty="0">
              <a:effectLst/>
            </a:endParaRPr>
          </a:p>
          <a:p>
            <a:pPr>
              <a:lnSpc>
                <a:spcPct val="140000"/>
              </a:lnSpc>
              <a:spcAft>
                <a:spcPts val="1000"/>
              </a:spcAft>
            </a:pPr>
            <a:r>
              <a:rPr lang="en-US" sz="1700" b="1" kern="1200" dirty="0" err="1">
                <a:effectLst/>
              </a:rPr>
              <a:t>Osnovne</a:t>
            </a:r>
            <a:r>
              <a:rPr lang="en-US" sz="1700" b="1" kern="1200" dirty="0">
                <a:effectLst/>
              </a:rPr>
              <a:t> </a:t>
            </a:r>
            <a:r>
              <a:rPr lang="en-US" sz="1700" b="1" kern="1200" dirty="0" err="1">
                <a:effectLst/>
              </a:rPr>
              <a:t>točke</a:t>
            </a:r>
            <a:r>
              <a:rPr lang="en-US" sz="1700" b="1" kern="1200" dirty="0">
                <a:effectLst/>
              </a:rPr>
              <a:t>  </a:t>
            </a:r>
            <a:r>
              <a:rPr lang="en-US" sz="1700" b="1" kern="1200" dirty="0" err="1">
                <a:effectLst/>
              </a:rPr>
              <a:t>razvoja</a:t>
            </a:r>
            <a:r>
              <a:rPr lang="en-US" sz="1700" b="1" kern="1200" dirty="0">
                <a:effectLst/>
              </a:rPr>
              <a:t> </a:t>
            </a:r>
            <a:r>
              <a:rPr lang="en-US" sz="1700" b="1" kern="1200" dirty="0" err="1">
                <a:effectLst/>
              </a:rPr>
              <a:t>članstva</a:t>
            </a:r>
            <a:r>
              <a:rPr lang="en-US" sz="1700" b="1" kern="1200" dirty="0">
                <a:effectLst/>
              </a:rPr>
              <a:t>: </a:t>
            </a:r>
            <a:endParaRPr lang="en-US" sz="1700" kern="1200" dirty="0">
              <a:effectLst/>
            </a:endParaRPr>
          </a:p>
          <a:p>
            <a:pPr lvl="0" indent="-342900">
              <a:lnSpc>
                <a:spcPct val="140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1700" u="none" strike="noStrike" kern="1200" dirty="0" err="1">
                <a:effectLst/>
              </a:rPr>
              <a:t>Zadovoljstvo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članstva</a:t>
            </a:r>
            <a:r>
              <a:rPr lang="en-US" sz="1700" u="none" strike="noStrike" kern="1200" dirty="0">
                <a:effectLst/>
              </a:rPr>
              <a:t>. </a:t>
            </a:r>
            <a:r>
              <a:rPr lang="en-US" sz="1700" u="none" strike="noStrike" kern="1200" dirty="0" err="1">
                <a:effectLst/>
              </a:rPr>
              <a:t>Rast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članstva</a:t>
            </a:r>
            <a:r>
              <a:rPr lang="en-US" sz="1700" u="none" strike="noStrike" kern="1200" dirty="0">
                <a:effectLst/>
              </a:rPr>
              <a:t> je </a:t>
            </a:r>
            <a:r>
              <a:rPr lang="en-US" sz="1700" u="none" strike="noStrike" kern="1200" dirty="0" err="1">
                <a:effectLst/>
              </a:rPr>
              <a:t>posljedica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zadovoljstva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postojećih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članova</a:t>
            </a:r>
            <a:r>
              <a:rPr lang="en-US" sz="1700" u="none" strike="noStrike" kern="1200" dirty="0">
                <a:effectLst/>
              </a:rPr>
              <a:t>. </a:t>
            </a:r>
          </a:p>
          <a:p>
            <a:pPr lvl="0" indent="-342900">
              <a:lnSpc>
                <a:spcPct val="140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1700" u="none" strike="noStrike" kern="1200" dirty="0" err="1">
                <a:effectLst/>
              </a:rPr>
              <a:t>Fokus</a:t>
            </a:r>
            <a:r>
              <a:rPr lang="en-US" sz="1700" u="none" strike="noStrike" kern="1200" dirty="0">
                <a:effectLst/>
              </a:rPr>
              <a:t> - </a:t>
            </a:r>
            <a:r>
              <a:rPr lang="en-US" sz="1700" u="none" strike="noStrike" kern="1200" dirty="0" err="1">
                <a:effectLst/>
              </a:rPr>
              <a:t>snažni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i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zdravi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klubovi</a:t>
            </a:r>
            <a:r>
              <a:rPr lang="en-US" sz="1700" u="none" strike="noStrike" kern="1200" dirty="0">
                <a:effectLst/>
              </a:rPr>
              <a:t> koji </a:t>
            </a:r>
            <a:r>
              <a:rPr lang="en-US" sz="1700" u="none" strike="noStrike" kern="1200" dirty="0" err="1">
                <a:effectLst/>
              </a:rPr>
              <a:t>čine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jezgru</a:t>
            </a:r>
            <a:r>
              <a:rPr lang="en-US" sz="1700" u="none" strike="noStrike" kern="1200" dirty="0">
                <a:effectLst/>
              </a:rPr>
              <a:t>, 80% </a:t>
            </a:r>
            <a:r>
              <a:rPr lang="en-US" sz="1700" u="none" strike="noStrike" kern="1200" dirty="0" err="1">
                <a:effectLst/>
              </a:rPr>
              <a:t>resursa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usmjereno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njima</a:t>
            </a:r>
            <a:r>
              <a:rPr lang="en-US" sz="1700" u="none" strike="noStrike" kern="1200" dirty="0">
                <a:effectLst/>
              </a:rPr>
              <a:t>. </a:t>
            </a:r>
            <a:r>
              <a:rPr lang="en-US" sz="1700" u="none" strike="noStrike" kern="1200" dirty="0" err="1">
                <a:effectLst/>
              </a:rPr>
              <a:t>Problematične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klubove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identificirati</a:t>
            </a:r>
            <a:r>
              <a:rPr lang="en-US" sz="1700" u="none" strike="noStrike" kern="1200" dirty="0">
                <a:effectLst/>
              </a:rPr>
              <a:t>, </a:t>
            </a:r>
            <a:r>
              <a:rPr lang="en-US" sz="1700" u="none" strike="noStrike" kern="1200" dirty="0" err="1">
                <a:effectLst/>
              </a:rPr>
              <a:t>dodijeliti</a:t>
            </a:r>
            <a:r>
              <a:rPr lang="en-US" sz="1700" u="none" strike="noStrike" kern="1200" dirty="0">
                <a:effectLst/>
              </a:rPr>
              <a:t> guiding </a:t>
            </a:r>
            <a:r>
              <a:rPr lang="en-US" sz="1700" u="none" strike="noStrike" kern="1200" dirty="0" err="1">
                <a:effectLst/>
              </a:rPr>
              <a:t>Liona</a:t>
            </a:r>
            <a:r>
              <a:rPr lang="en-US" sz="1700" u="none" strike="noStrike" kern="1200" dirty="0">
                <a:effectLst/>
              </a:rPr>
              <a:t> koji </a:t>
            </a:r>
            <a:r>
              <a:rPr lang="en-US" sz="1700" u="none" strike="noStrike" kern="1200" dirty="0" err="1">
                <a:effectLst/>
              </a:rPr>
              <a:t>će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napraviti</a:t>
            </a:r>
            <a:r>
              <a:rPr lang="en-US" sz="1700" u="none" strike="noStrike" kern="1200" dirty="0">
                <a:effectLst/>
              </a:rPr>
              <a:t> plan </a:t>
            </a:r>
            <a:r>
              <a:rPr lang="en-US" sz="1700" u="none" strike="noStrike" kern="1200" dirty="0" err="1">
                <a:effectLst/>
              </a:rPr>
              <a:t>dijagnosticiranja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problema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i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izvlačenje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kluba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iz</a:t>
            </a:r>
            <a:r>
              <a:rPr lang="en-US" sz="1700" u="none" strike="noStrike" kern="1200" dirty="0">
                <a:effectLst/>
              </a:rPr>
              <a:t> </a:t>
            </a:r>
            <a:r>
              <a:rPr lang="en-US" sz="1700" u="none" strike="noStrike" kern="1200" dirty="0" err="1">
                <a:effectLst/>
              </a:rPr>
              <a:t>krize</a:t>
            </a:r>
            <a:r>
              <a:rPr lang="en-US" sz="1700" u="none" strike="noStrike" kern="1200" dirty="0">
                <a:effectLst/>
              </a:rPr>
              <a:t>. </a:t>
            </a:r>
          </a:p>
          <a:p>
            <a:pPr lvl="0">
              <a:lnSpc>
                <a:spcPct val="140000"/>
              </a:lnSpc>
            </a:pPr>
            <a:endParaRPr lang="en-US" sz="1700" kern="1200" dirty="0"/>
          </a:p>
        </p:txBody>
      </p:sp>
      <p:pic>
        <p:nvPicPr>
          <p:cNvPr id="4" name="Picture 3" descr="Slika na kojoj se prikazuje tekst, Font, poster, logotip&#10;&#10;Sadržaj generiran umjetnom inteligencijom može biti netočan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r="2550" b="-1"/>
          <a:stretch>
            <a:fillRect/>
          </a:stretch>
        </p:blipFill>
        <p:spPr>
          <a:xfrm>
            <a:off x="8134197" y="2560320"/>
            <a:ext cx="1851050" cy="3977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144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7203-FD57-193D-9DF3-E31FE0924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17CC-708D-1DCD-3D0B-0E9B1DD5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BB25-DF83-8677-BEC5-6A6F018626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8512037" cy="3977640"/>
          </a:xfrm>
        </p:spPr>
        <p:txBody>
          <a:bodyPr>
            <a:noAutofit/>
          </a:bodyPr>
          <a:lstStyle/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F323C-0A5D-2D3C-1875-8CC040CF0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FCC01C2-3672-1E44-FF61-F32FF1792AD9}"/>
              </a:ext>
            </a:extLst>
          </p:cNvPr>
          <p:cNvSpPr txBox="1"/>
          <p:nvPr/>
        </p:nvSpPr>
        <p:spPr>
          <a:xfrm>
            <a:off x="3048000" y="1976583"/>
            <a:ext cx="6096000" cy="2904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1400"/>
              </a:spcBef>
              <a:spcAft>
                <a:spcPts val="400"/>
              </a:spcAft>
            </a:pPr>
            <a:r>
              <a:rPr lang="hr-HR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Operativni plan razvoja članstva za 2025./2026.</a:t>
            </a:r>
            <a:endParaRPr lang="hr-HR" sz="2000" b="1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hr-HR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Izgradnja tima i strukture za razvoj članstva - kao preduvjet za provođenje planiranih aktivnosti kroz regije i distrikt.</a:t>
            </a:r>
            <a:endParaRPr lang="hr-HR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Provođenje aktivnosti razvoja članstva  - zadržavanje postojećih članova, uključivanje novih članova. Uspješno uključivanje novih članova dogoditi će se samo uz visoko zadovoljstvo i motivaciju postojećih članova.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9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72A30-4C12-A7D1-1C32-857FDA1EB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D49C-B08B-7F3E-0BC1-41E56F39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55875-3923-28E9-A6B4-E31623F1A7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>
            <a:noAutofit/>
          </a:bodyPr>
          <a:lstStyle/>
          <a:p>
            <a:pPr>
              <a:lnSpc>
                <a:spcPct val="106000"/>
              </a:lnSpc>
              <a:spcBef>
                <a:spcPts val="1200"/>
              </a:spcBef>
              <a:spcAft>
                <a:spcPts val="2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1) Izgradnja tima i strukture razvoj članstva:</a:t>
            </a:r>
            <a:endParaRPr lang="hr-H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a). Formiranje i kontinuirano djelovanje GMT tima kroz regije</a:t>
            </a:r>
            <a:endParaRPr lang="hr-H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Aktivirati odgovornu osobu u regiji te dogovoriti organizaciju edukacija i ostalih planiranih aktivnosti za razvoj članstva po regijama. Napraviti “hodogram” za članove GMT tima s </a:t>
            </a:r>
            <a:r>
              <a:rPr lang="hr-H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</a:t>
            </a: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listom odgovornosti za svakog člana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-Evidentirati, aktivirati i educirati direktore za članstvo svih snažnih klubova po regijama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-provesti edukacijsku radionicu direktora za članstvo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0FD95-165A-83C4-6984-CAFB7AC42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2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92999-19E7-0D20-F399-7C06FBEED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6251-8B51-10CC-5D34-16CA25F7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FB6C7-8082-8B0D-67C9-B2AEF196B3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1341" y="292311"/>
            <a:ext cx="8564039" cy="5120937"/>
          </a:xfrm>
        </p:spPr>
        <p:txBody>
          <a:bodyPr>
            <a:noAutofit/>
          </a:bodyPr>
          <a:lstStyle/>
          <a:p>
            <a:pPr lvl="0"/>
            <a:r>
              <a:rPr lang="hr-HR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1B2E6-63B2-E250-441E-121799D58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614AF3D-B2D5-53B0-2561-F20D0B7DF98B}"/>
              </a:ext>
            </a:extLst>
          </p:cNvPr>
          <p:cNvSpPr txBox="1"/>
          <p:nvPr/>
        </p:nvSpPr>
        <p:spPr>
          <a:xfrm>
            <a:off x="358588" y="197539"/>
            <a:ext cx="8626792" cy="400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1200"/>
              </a:spcBef>
              <a:spcAft>
                <a:spcPts val="200"/>
              </a:spcAft>
            </a:pP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2) Provođenje aktivnosti razvoja članstva:</a:t>
            </a:r>
            <a:endParaRPr lang="hr-HR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1100"/>
              </a:spcBef>
              <a:spcAft>
                <a:spcPts val="200"/>
              </a:spcAft>
            </a:pP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a) Zadržavanje postojećih članova: </a:t>
            </a:r>
            <a:endParaRPr lang="hr-HR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-Analiza trenutnog stanja članstva i određivanje trendova: životni vijek članstva, stopa fluktuacije članova, uzorci u fluktuaciji s obzirom na dob, spol, klub i regiju. Prema analizi možemo razumjeti koji su trendovi i kako moramo utjecati da bismo ih promijenili, ali i na što ne možemo i ne trebamo utjecati, a sve kako bismo optimizirali resurse.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Istražiti interna i eksterna isključenja, prepoznati uzroke nad kojima možemo imati utjecaj i planirati aktivnosti za zaustavljanje isključenja iz klubova. Primarno odraditi kroz komunikaciju na nivou klubova ali i isključenih članova. Provesti razgovore s onima koji su odustali od članstva, kao prvi korak u razumijevanju stanja i poboljšanju iskustva članova.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Provjeriti dugoročni trend ponašanja nekih klubova, što može pomoći u predviđanju ishoda.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6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5090F-F642-CC61-79B9-C984AAD9E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AEB7F0E-A264-2FF7-17AE-8AE87BFC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A5216-2524-9B9E-B933-6615DE94C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000"/>
              </a:spcAft>
            </a:pPr>
            <a:r>
              <a:rPr lang="hr-HR" sz="1300" b="1" dirty="0">
                <a:effectLst/>
              </a:rPr>
              <a:t>b)  Ispitivanja zadovoljstva članova</a:t>
            </a:r>
            <a:endParaRPr lang="hr-HR" sz="1300" dirty="0">
              <a:effectLst/>
            </a:endParaRPr>
          </a:p>
          <a:p>
            <a:pPr>
              <a:spcAft>
                <a:spcPts val="1000"/>
              </a:spcAft>
            </a:pPr>
            <a:r>
              <a:rPr lang="hr-HR" sz="1300" dirty="0">
                <a:effectLst/>
              </a:rPr>
              <a:t>Definirati metriku koja obuhvaća broj sudjelovanja u radu kluba, odlazaka po drugim klubovima, broj aktivnih članova u akcijama distrikta, prosječni životni vijek člana.</a:t>
            </a:r>
          </a:p>
          <a:p>
            <a:pPr>
              <a:spcAft>
                <a:spcPts val="1000"/>
              </a:spcAft>
            </a:pPr>
            <a:r>
              <a:rPr lang="hr-HR" sz="1300" dirty="0">
                <a:effectLst/>
              </a:rPr>
              <a:t>Provoditi kontinuirano ispitivanje o zadovoljstvu uz pomoć GMT tima koji sudjeluju na sastancima klubova i ostalih članova kabineta (ZC). Pripremiti i provesti ankete o zadovoljstvu ili drugi sličan oblik ispitivanja sukladno procjeni.  </a:t>
            </a:r>
          </a:p>
          <a:p>
            <a:pPr>
              <a:spcBef>
                <a:spcPts val="1100"/>
              </a:spcBef>
              <a:spcAft>
                <a:spcPts val="200"/>
              </a:spcAft>
            </a:pPr>
            <a:r>
              <a:rPr lang="hr-HR" sz="1300" b="1" dirty="0">
                <a:effectLst/>
              </a:rPr>
              <a:t>c) Uključivanje novih članova:</a:t>
            </a:r>
          </a:p>
          <a:p>
            <a:pPr>
              <a:spcAft>
                <a:spcPts val="1000"/>
              </a:spcAft>
            </a:pPr>
            <a:r>
              <a:rPr lang="hr-HR" sz="1300" dirty="0">
                <a:effectLst/>
              </a:rPr>
              <a:t>Uvesti praksu da se na neformalne aktivnosti proširenih sjednica distrikta pozovu potencijalni članovi u određenoj regiji. Veće događaje, sjednice i akcije koristiti za aktivno prikupljanje novih članova.</a:t>
            </a:r>
          </a:p>
          <a:p>
            <a:pPr>
              <a:spcAft>
                <a:spcPts val="1000"/>
              </a:spcAft>
            </a:pPr>
            <a:r>
              <a:rPr lang="hr-HR" sz="1300" dirty="0">
                <a:effectLst/>
              </a:rPr>
              <a:t>Raditi na uspješnom transferu LEO članova i pomlađivanje </a:t>
            </a:r>
            <a:r>
              <a:rPr lang="hr-HR" sz="1300" dirty="0" err="1">
                <a:effectLst/>
              </a:rPr>
              <a:t>Lions</a:t>
            </a:r>
            <a:r>
              <a:rPr lang="hr-HR" sz="1300" dirty="0">
                <a:effectLst/>
              </a:rPr>
              <a:t> članstva, suradnja s koordinatorom za LEO klubove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Operacionalizacija plana će biti podložna izmjenama i prilagođena zahtjevima </a:t>
            </a:r>
            <a:r>
              <a:rPr lang="hr-HR" sz="1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Guvernerice</a:t>
            </a:r>
            <a:r>
              <a:rPr lang="hr-HR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na temelju povratnih informacija članova i dinamike unutar distrikta.</a:t>
            </a:r>
            <a:r>
              <a:rPr lang="hr-HR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hr-HR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dr.sc. Edvard Badurina KOO za GMT D-126 U LG 2025./26.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hr-HR" sz="1300" dirty="0">
              <a:effectLst/>
            </a:endParaRPr>
          </a:p>
          <a:p>
            <a:pPr lvl="0"/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F5D80-9470-17A2-07E1-B366CF245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65" y="1825625"/>
            <a:ext cx="2175669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391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01" y="1825625"/>
            <a:ext cx="3823798" cy="4351338"/>
          </a:xfrm>
        </p:spPr>
      </p:pic>
    </p:spTree>
    <p:extLst>
      <p:ext uri="{BB962C8B-B14F-4D97-AF65-F5344CB8AC3E}">
        <p14:creationId xmlns:p14="http://schemas.microsoft.com/office/powerpoint/2010/main" val="1215023317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16c05727-aa75-4e4a-9b5f-8a80a1165891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17</TotalTime>
  <Words>525</Words>
  <Application>Microsoft Office PowerPoint</Application>
  <PresentationFormat>Široki zaslon</PresentationFormat>
  <Paragraphs>30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Segoe UI Light</vt:lpstr>
      <vt:lpstr>WelcomeDoc</vt:lpstr>
      <vt:lpstr>Office Theme</vt:lpstr>
      <vt:lpstr>PowerPoint prezentacija</vt:lpstr>
      <vt:lpstr>GMT D-126 EDVARD BADURINA, LC VIRTUAL HRVATSKA  RIJEKA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Zlatko</dc:creator>
  <cp:keywords/>
  <cp:lastModifiedBy>Badurina, Edvard</cp:lastModifiedBy>
  <cp:revision>8</cp:revision>
  <dcterms:created xsi:type="dcterms:W3CDTF">2025-09-10T09:31:19Z</dcterms:created>
  <dcterms:modified xsi:type="dcterms:W3CDTF">2025-10-23T11:26:21Z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294c5e67-99ca-4f7c-8602-e96af8d55e85_Enabled">
    <vt:lpwstr>true</vt:lpwstr>
  </property>
  <property fmtid="{D5CDD505-2E9C-101B-9397-08002B2CF9AE}" pid="4" name="MSIP_Label_294c5e67-99ca-4f7c-8602-e96af8d55e85_SetDate">
    <vt:lpwstr>2025-10-23T11:26:21Z</vt:lpwstr>
  </property>
  <property fmtid="{D5CDD505-2E9C-101B-9397-08002B2CF9AE}" pid="5" name="MSIP_Label_294c5e67-99ca-4f7c-8602-e96af8d55e85_Method">
    <vt:lpwstr>Standard</vt:lpwstr>
  </property>
  <property fmtid="{D5CDD505-2E9C-101B-9397-08002B2CF9AE}" pid="6" name="MSIP_Label_294c5e67-99ca-4f7c-8602-e96af8d55e85_Name">
    <vt:lpwstr>Class 2</vt:lpwstr>
  </property>
  <property fmtid="{D5CDD505-2E9C-101B-9397-08002B2CF9AE}" pid="7" name="MSIP_Label_294c5e67-99ca-4f7c-8602-e96af8d55e85_SiteId">
    <vt:lpwstr>e40bdbd3-a94d-48f1-85cb-62b6c559b551</vt:lpwstr>
  </property>
  <property fmtid="{D5CDD505-2E9C-101B-9397-08002B2CF9AE}" pid="8" name="MSIP_Label_294c5e67-99ca-4f7c-8602-e96af8d55e85_ActionId">
    <vt:lpwstr>e63fbda5-5f16-459d-b3ab-71e73fbef1dd</vt:lpwstr>
  </property>
  <property fmtid="{D5CDD505-2E9C-101B-9397-08002B2CF9AE}" pid="9" name="MSIP_Label_294c5e67-99ca-4f7c-8602-e96af8d55e85_ContentBits">
    <vt:lpwstr>0</vt:lpwstr>
  </property>
</Properties>
</file>