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r-H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255960" y="265320"/>
            <a:ext cx="11681640" cy="633096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Straight Connector 7"/>
          <p:cNvSpPr/>
          <p:nvPr/>
        </p:nvSpPr>
        <p:spPr>
          <a:xfrm>
            <a:off x="604080" y="1196280"/>
            <a:ext cx="10983240" cy="36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6"/>
          <p:cNvSpPr/>
          <p:nvPr/>
        </p:nvSpPr>
        <p:spPr>
          <a:xfrm>
            <a:off x="254880" y="262800"/>
            <a:ext cx="11680560" cy="63309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Picture 7" descr=""/>
          <p:cNvPicPr/>
          <p:nvPr/>
        </p:nvPicPr>
        <p:blipFill>
          <a:blip r:embed="rId2"/>
          <a:srcRect l="1648" t="0" r="13927" b="71476"/>
          <a:stretch/>
        </p:blipFill>
        <p:spPr>
          <a:xfrm>
            <a:off x="342720" y="4546440"/>
            <a:ext cx="11714400" cy="2024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r-HR" sz="4400" spc="-1" strike="noStrike">
                <a:latin typeface="Arial"/>
              </a:rPr>
              <a:t>Click to edit the title text format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Click to edit the outline text format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Second Outline Level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Third Outline Level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Fourth Outline Level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Fifth Outline Level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Sixth Outline Level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Seventh Outline Level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255960" y="265320"/>
            <a:ext cx="11681640" cy="633096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Straight Connector 7"/>
          <p:cNvSpPr/>
          <p:nvPr/>
        </p:nvSpPr>
        <p:spPr>
          <a:xfrm>
            <a:off x="604080" y="1196280"/>
            <a:ext cx="10983240" cy="36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Rectangle 8"/>
          <p:cNvSpPr/>
          <p:nvPr/>
        </p:nvSpPr>
        <p:spPr>
          <a:xfrm>
            <a:off x="255960" y="265320"/>
            <a:ext cx="11681640" cy="633096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Straight Connector 11"/>
          <p:cNvSpPr/>
          <p:nvPr/>
        </p:nvSpPr>
        <p:spPr>
          <a:xfrm>
            <a:off x="604080" y="1196280"/>
            <a:ext cx="10983240" cy="36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r-HR" sz="4400" spc="-1" strike="noStrike">
                <a:latin typeface="Arial"/>
              </a:rPr>
              <a:t>Click to edit the title text format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Click to edit the outline text format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Second Outline Level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Third Outline Level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Fourth Outline Level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Fifth Outline Level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Sixth Outline Level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Seventh Outline Level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6"/>
          <p:cNvSpPr/>
          <p:nvPr/>
        </p:nvSpPr>
        <p:spPr>
          <a:xfrm>
            <a:off x="255960" y="265320"/>
            <a:ext cx="11681640" cy="633096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Straight Connector 7"/>
          <p:cNvSpPr/>
          <p:nvPr/>
        </p:nvSpPr>
        <p:spPr>
          <a:xfrm>
            <a:off x="604080" y="1196280"/>
            <a:ext cx="10983240" cy="36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Rectangle 6"/>
          <p:cNvSpPr/>
          <p:nvPr/>
        </p:nvSpPr>
        <p:spPr>
          <a:xfrm>
            <a:off x="255960" y="265320"/>
            <a:ext cx="11681640" cy="633096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Straight Connector 7"/>
          <p:cNvSpPr/>
          <p:nvPr/>
        </p:nvSpPr>
        <p:spPr>
          <a:xfrm>
            <a:off x="604080" y="1196280"/>
            <a:ext cx="10983240" cy="36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r-HR" sz="4400" spc="-1" strike="noStrike">
                <a:latin typeface="Arial"/>
              </a:rPr>
              <a:t>Click to edit the title text format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Click to edit the outline text format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Second Outline Level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Third Outline Level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Fourth Outline Level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Fifth Outline Level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Sixth Outline Level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Seventh Outline Level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3" descr=""/>
          <p:cNvPicPr/>
          <p:nvPr/>
        </p:nvPicPr>
        <p:blipFill>
          <a:blip r:embed="rId1"/>
          <a:stretch/>
        </p:blipFill>
        <p:spPr>
          <a:xfrm>
            <a:off x="0" y="-325440"/>
            <a:ext cx="12190680" cy="744624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8" descr=""/>
          <p:cNvPicPr/>
          <p:nvPr/>
        </p:nvPicPr>
        <p:blipFill>
          <a:blip r:embed="rId2"/>
          <a:stretch/>
        </p:blipFill>
        <p:spPr>
          <a:xfrm>
            <a:off x="-884880" y="2508840"/>
            <a:ext cx="5653800" cy="434772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128" name="Title 1"/>
          <p:cNvSpPr/>
          <p:nvPr/>
        </p:nvSpPr>
        <p:spPr>
          <a:xfrm>
            <a:off x="4770720" y="0"/>
            <a:ext cx="7264800" cy="13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i="1" lang="hr-HR" sz="4000" spc="-1" strike="noStrike">
                <a:solidFill>
                  <a:srgbClr val="262626"/>
                </a:solidFill>
                <a:latin typeface="Arial Rounded MT Bold"/>
                <a:ea typeface="DejaVu Sans"/>
              </a:rPr>
              <a:t>3.SJEDNICA PKG U ZAGREBU - IZVJEŠTAJI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37760" y="174960"/>
            <a:ext cx="8520120" cy="91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 fontScale="96000"/>
          </a:bodyPr>
          <a:p>
            <a:pPr algn="ctr">
              <a:lnSpc>
                <a:spcPct val="100000"/>
              </a:lnSpc>
              <a:buNone/>
            </a:pPr>
            <a:r>
              <a:rPr b="1" lang="hr-HR" sz="2800" spc="-1" strike="noStrike">
                <a:solidFill>
                  <a:srgbClr val="3b3838"/>
                </a:solidFill>
                <a:latin typeface="Segoe UI Light"/>
              </a:rPr>
              <a:t>PREDSJEDNIK REGIJE ISTOK</a:t>
            </a:r>
            <a:br/>
            <a:r>
              <a:rPr b="1" lang="hr-HR" sz="2800" spc="-1" strike="noStrike">
                <a:solidFill>
                  <a:srgbClr val="3b3838"/>
                </a:solidFill>
                <a:latin typeface="Segoe UI Light"/>
              </a:rPr>
              <a:t>SINIŠA JELKIĆ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97520" y="1192320"/>
            <a:ext cx="8281440" cy="538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hr-HR" sz="1100" spc="-1" strike="noStrike">
                <a:solidFill>
                  <a:srgbClr val="404040"/>
                </a:solidFill>
                <a:latin typeface="Segoe UI"/>
              </a:rPr>
              <a:t>                   </a:t>
            </a: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IZVJEŠĆE O RADU LIONS KLUBOVA REGIJE ISTOK</a:t>
            </a:r>
            <a:endParaRPr b="0" lang="hr-HR" sz="2000" spc="-1" strike="noStrike">
              <a:latin typeface="Arial"/>
            </a:endParaRPr>
          </a:p>
          <a:p>
            <a:pPr marL="324000" indent="-343080">
              <a:lnSpc>
                <a:spcPct val="10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  <a:tabLst>
                <a:tab algn="l" pos="0"/>
              </a:tabLst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Naša regija ima 17 klubova raspoređenih u 4 zone.</a:t>
            </a:r>
            <a:endParaRPr b="0" lang="hr-HR" sz="2000" spc="-1" strike="noStrike">
              <a:latin typeface="Arial"/>
            </a:endParaRPr>
          </a:p>
          <a:p>
            <a:pPr marL="324000" indent="-343080">
              <a:lnSpc>
                <a:spcPct val="10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  <a:tabLst>
                <a:tab algn="l" pos="0"/>
              </a:tabLst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Trenutno broji oko 310 članova što čini oko 30% članstva cijelog Distrikta. Primili smo od 2. sjednice PKG do sada 7 novih članova.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-   Radimo i na osnivanju novog kluba u Požegi</a:t>
            </a:r>
            <a:endParaRPr b="0" lang="hr-HR" sz="2000" spc="-1" strike="noStrike">
              <a:latin typeface="Arial"/>
            </a:endParaRPr>
          </a:p>
          <a:p>
            <a:pPr marL="324000" indent="-343080">
              <a:lnSpc>
                <a:spcPct val="10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  <a:tabLst>
                <a:tab algn="l" pos="0"/>
              </a:tabLst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Klubovi održavaju redovito sastanke i organiziraju razne akcije.</a:t>
            </a:r>
            <a:endParaRPr b="0" lang="hr-HR" sz="2000" spc="-1" strike="noStrike">
              <a:latin typeface="Arial"/>
            </a:endParaRPr>
          </a:p>
          <a:p>
            <a:pPr marL="324000" indent="-343080">
              <a:lnSpc>
                <a:spcPct val="10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  <a:tabLst>
                <a:tab algn="l" pos="0"/>
              </a:tabLst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Regija provela oko 90% planiranih akcija i učestvovala u svim akcijama Distrikta kao: </a:t>
            </a:r>
            <a:endParaRPr b="0" lang="hr-HR" sz="2000" spc="-1" strike="noStrike">
              <a:latin typeface="Arial"/>
            </a:endParaRPr>
          </a:p>
          <a:p>
            <a:pPr marL="324000" indent="-343080">
              <a:lnSpc>
                <a:spcPct val="10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  <a:tabLst>
                <a:tab algn="l" pos="0"/>
              </a:tabLst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„</a:t>
            </a: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I tvoj korak može pomoći „ u organizaciji GST-a.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hr-HR" sz="2000" spc="-1" strike="noStrike">
              <a:latin typeface="Arial"/>
            </a:endParaRPr>
          </a:p>
        </p:txBody>
      </p:sp>
      <p:pic>
        <p:nvPicPr>
          <p:cNvPr id="131" name="Picture 3" descr=""/>
          <p:cNvPicPr/>
          <p:nvPr/>
        </p:nvPicPr>
        <p:blipFill>
          <a:blip r:embed="rId1"/>
          <a:stretch/>
        </p:blipFill>
        <p:spPr>
          <a:xfrm>
            <a:off x="9051480" y="292320"/>
            <a:ext cx="3139200" cy="628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21280" y="448200"/>
            <a:ext cx="6875640" cy="63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  <a:buNone/>
            </a:pPr>
            <a:r>
              <a:rPr b="0" lang="hr-HR" sz="2800" spc="-1" strike="noStrike">
                <a:solidFill>
                  <a:srgbClr val="3b3838"/>
                </a:solidFill>
                <a:latin typeface="Segoe UI Light"/>
              </a:rPr>
              <a:t>IZVJEŠĆE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39640" y="1435680"/>
            <a:ext cx="8248320" cy="497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 </a:t>
            </a: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Provedena akcija Distrikta -  Poster mira pod nazivom „Zajedno kao   jedan” u organizaciju LC Mursa.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hr-HR" sz="2000" spc="-1" strike="noStrike">
              <a:latin typeface="Arial"/>
            </a:endParaRPr>
          </a:p>
        </p:txBody>
      </p:sp>
      <p:pic>
        <p:nvPicPr>
          <p:cNvPr id="134" name="Picture 3" descr=""/>
          <p:cNvPicPr/>
          <p:nvPr/>
        </p:nvPicPr>
        <p:blipFill>
          <a:blip r:embed="rId1"/>
          <a:stretch/>
        </p:blipFill>
        <p:spPr>
          <a:xfrm>
            <a:off x="9051480" y="292320"/>
            <a:ext cx="3139200" cy="6281640"/>
          </a:xfrm>
          <a:prstGeom prst="rect">
            <a:avLst/>
          </a:prstGeom>
          <a:ln w="0">
            <a:noFill/>
          </a:ln>
        </p:spPr>
      </p:pic>
      <p:pic>
        <p:nvPicPr>
          <p:cNvPr id="135" name="Slika 7" descr=""/>
          <p:cNvPicPr/>
          <p:nvPr/>
        </p:nvPicPr>
        <p:blipFill>
          <a:blip r:embed="rId2"/>
          <a:stretch/>
        </p:blipFill>
        <p:spPr>
          <a:xfrm rot="16200000">
            <a:off x="3123720" y="1239840"/>
            <a:ext cx="3079440" cy="667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21280" y="448200"/>
            <a:ext cx="6875640" cy="63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  <a:buNone/>
            </a:pPr>
            <a:r>
              <a:rPr b="0" lang="hr-HR" sz="2800" spc="-1" strike="noStrike">
                <a:solidFill>
                  <a:srgbClr val="3b3838"/>
                </a:solidFill>
                <a:latin typeface="Segoe UI Light"/>
              </a:rPr>
              <a:t>IZVJEŠĆE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521280" y="1260000"/>
            <a:ext cx="8389440" cy="521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U prosincu uspješno realizirana sada već tradicionalna božična akcija    Regije Istok, darivanje djece u SOS dječjem selu Ladimirevci. Istu akciju provodimo sada i za Uskrs. Uključeni su svi klubovi Regije Istok.</a:t>
            </a:r>
            <a:endParaRPr b="0" lang="hr-HR" sz="20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LC GEA – Obnova prostorija za sljepe i slabovidne</a:t>
            </a:r>
            <a:endParaRPr b="0" lang="hr-HR" sz="20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-LC DONJI MIHOLJAC – Akcija prikupljanja dobrovoljnih priloga za Kupovina kuće za potrebite, 33.918,84 eur.</a:t>
            </a:r>
            <a:endParaRPr b="0" lang="hr-HR" sz="20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LC OSIJEK – Kupovina klime za stan u ZG udruzi „Moje dijete”. Stan se koristi za smještaj roditelja i djece tijekom dugotrajnih terapija u ZG.</a:t>
            </a:r>
            <a:endParaRPr b="0" lang="hr-HR" sz="20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LC VUKOVAR – Napiši pijesmu i osvoji bicikl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hr-HR" sz="2000" spc="-1" strike="noStrike">
              <a:latin typeface="Arial"/>
            </a:endParaRPr>
          </a:p>
        </p:txBody>
      </p:sp>
      <p:pic>
        <p:nvPicPr>
          <p:cNvPr id="138" name="Picture 3" descr=""/>
          <p:cNvPicPr/>
          <p:nvPr/>
        </p:nvPicPr>
        <p:blipFill>
          <a:blip r:embed="rId1"/>
          <a:stretch/>
        </p:blipFill>
        <p:spPr>
          <a:xfrm>
            <a:off x="9051480" y="292320"/>
            <a:ext cx="3139200" cy="628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21280" y="448200"/>
            <a:ext cx="6875640" cy="63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  <a:buNone/>
            </a:pPr>
            <a:r>
              <a:rPr b="0" lang="hr-HR" sz="2800" spc="-1" strike="noStrike">
                <a:solidFill>
                  <a:srgbClr val="3b3838"/>
                </a:solidFill>
                <a:latin typeface="Segoe UI Light"/>
              </a:rPr>
              <a:t>IZVJEŠĆE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39640" y="1435680"/>
            <a:ext cx="6279840" cy="199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hr-HR" sz="2400" spc="-1" strike="noStrike">
                <a:solidFill>
                  <a:srgbClr val="404040"/>
                </a:solidFill>
                <a:latin typeface="Segoe UI"/>
              </a:rPr>
              <a:t>LC OSIJEK – Pokrovitelj natjecanja u govornom pikadu i visećoj kuglani za slijepe i slabovidne.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hr-HR" sz="2400" spc="-1" strike="noStrike">
                <a:solidFill>
                  <a:srgbClr val="404040"/>
                </a:solidFill>
                <a:latin typeface="Segoe UI"/>
              </a:rPr>
              <a:t>Svečano smo obilježili 20. obljetnicu LC Waldinger. 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41" name="Picture 3" descr=""/>
          <p:cNvPicPr/>
          <p:nvPr/>
        </p:nvPicPr>
        <p:blipFill>
          <a:blip r:embed="rId1"/>
          <a:stretch/>
        </p:blipFill>
        <p:spPr>
          <a:xfrm>
            <a:off x="9051480" y="292320"/>
            <a:ext cx="3139200" cy="6281640"/>
          </a:xfrm>
          <a:prstGeom prst="rect">
            <a:avLst/>
          </a:prstGeom>
          <a:ln w="0">
            <a:noFill/>
          </a:ln>
        </p:spPr>
      </p:pic>
      <p:pic>
        <p:nvPicPr>
          <p:cNvPr id="142" name="Slika 5" descr=""/>
          <p:cNvPicPr/>
          <p:nvPr/>
        </p:nvPicPr>
        <p:blipFill>
          <a:blip r:embed="rId2"/>
          <a:stretch/>
        </p:blipFill>
        <p:spPr>
          <a:xfrm>
            <a:off x="6714000" y="2523600"/>
            <a:ext cx="2208600" cy="115560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5760000" y="4140000"/>
            <a:ext cx="2814840" cy="230292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4"/>
          <a:stretch/>
        </p:blipFill>
        <p:spPr>
          <a:xfrm>
            <a:off x="2332800" y="4320000"/>
            <a:ext cx="3067200" cy="204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21280" y="448200"/>
            <a:ext cx="6875640" cy="63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  <a:buNone/>
            </a:pPr>
            <a:r>
              <a:rPr b="0" lang="hr-HR" sz="2800" spc="-1" strike="noStrike">
                <a:solidFill>
                  <a:srgbClr val="3b3838"/>
                </a:solidFill>
                <a:latin typeface="Segoe UI Light"/>
              </a:rPr>
              <a:t>IZVJEŠĆE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21280" y="1440360"/>
            <a:ext cx="8389440" cy="496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Pripreme i za Regatu, Regija Istok za sada ima 5 posada.</a:t>
            </a:r>
            <a:endParaRPr b="0" lang="hr-HR" sz="20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Odrđan 3. sastanak Regije Istok te svi planirani sastanci po Zonama</a:t>
            </a:r>
            <a:endParaRPr b="0" lang="hr-HR" sz="20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 </a:t>
            </a: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Radimo i na povećanju članstva te podmirivanju članarina.</a:t>
            </a:r>
            <a:endParaRPr b="0" lang="hr-HR" sz="20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Ovo je bilo ukratko o dosadašnjim realiziranim i budućim akcijama</a:t>
            </a:r>
            <a:endParaRPr b="0" lang="hr-HR" sz="20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Clr>
                <a:srgbClr val="404040"/>
              </a:buClr>
              <a:buFont typeface="StarSymbol"/>
              <a:buChar char="-"/>
            </a:pPr>
            <a:r>
              <a:rPr b="0" lang="hr-HR" sz="2000" spc="-1" strike="noStrike">
                <a:solidFill>
                  <a:srgbClr val="404040"/>
                </a:solidFill>
                <a:latin typeface="Segoe UI"/>
              </a:rPr>
              <a:t>Hvala Vam na pažnji !</a:t>
            </a:r>
            <a:endParaRPr b="0" lang="hr-HR" sz="2000" spc="-1" strike="noStrike">
              <a:latin typeface="Arial"/>
            </a:endParaRPr>
          </a:p>
        </p:txBody>
      </p:sp>
      <p:pic>
        <p:nvPicPr>
          <p:cNvPr id="147" name="Picture 3" descr=""/>
          <p:cNvPicPr/>
          <p:nvPr/>
        </p:nvPicPr>
        <p:blipFill>
          <a:blip r:embed="rId1"/>
          <a:stretch/>
        </p:blipFill>
        <p:spPr>
          <a:xfrm>
            <a:off x="9051480" y="292320"/>
            <a:ext cx="3139200" cy="6281640"/>
          </a:xfrm>
          <a:prstGeom prst="rect">
            <a:avLst/>
          </a:prstGeom>
          <a:ln w="0">
            <a:noFill/>
          </a:ln>
        </p:spPr>
      </p:pic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5040000" y="4433040"/>
            <a:ext cx="2880000" cy="197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Content Placeholder 5" descr=""/>
          <p:cNvPicPr/>
          <p:nvPr/>
        </p:nvPicPr>
        <p:blipFill>
          <a:blip r:embed="rId1"/>
          <a:stretch/>
        </p:blipFill>
        <p:spPr>
          <a:xfrm>
            <a:off x="4184280" y="1825560"/>
            <a:ext cx="3822480" cy="434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504</TotalTime>
  <Application>LibreOffice/7.2.6.2$Windows_X86_64 LibreOffice_project/b0ec3a565991f7569a5a7f5d24fed7f52653d754</Application>
  <AppVersion>15.0000</AppVersion>
  <Words>280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2025-09-10T09:31:19Z</dcterms:created>
  <dc:creator>Zlatko</dc:creator>
  <dc:description/>
  <dc:language>hr-HR</dc:language>
  <cp:lastModifiedBy/>
  <dcterms:modified xsi:type="dcterms:W3CDTF">2026-03-05T12:26:11Z</dcterms:modified>
  <cp:revision>36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PresentationFormat">
    <vt:lpwstr>Custom</vt:lpwstr>
  </property>
  <property fmtid="{D5CDD505-2E9C-101B-9397-08002B2CF9AE}" pid="4" name="Slides">
    <vt:i4>7</vt:i4>
  </property>
</Properties>
</file>