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png" ContentType="image/png"/>
  <Override PartName="/ppt/media/image7.jpeg" ContentType="image/jpeg"/>
  <Override PartName="/ppt/media/image2.jpeg" ContentType="image/jpeg"/>
  <Override PartName="/ppt/media/image3.png" ContentType="image/png"/>
  <Override PartName="/ppt/media/image4.jpeg" ContentType="image/jpeg"/>
  <Override PartName="/ppt/media/image5.jpeg" ContentType="image/jpeg"/>
  <Override PartName="/ppt/media/image6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6" hidden="1"/>
          <p:cNvSpPr/>
          <p:nvPr/>
        </p:nvSpPr>
        <p:spPr>
          <a:xfrm>
            <a:off x="255960" y="265320"/>
            <a:ext cx="11682720" cy="633204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Straight Connector 7"/>
          <p:cNvSpPr/>
          <p:nvPr/>
        </p:nvSpPr>
        <p:spPr>
          <a:xfrm>
            <a:off x="604080" y="1196280"/>
            <a:ext cx="10983240" cy="36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Rectangle 6"/>
          <p:cNvSpPr/>
          <p:nvPr/>
        </p:nvSpPr>
        <p:spPr>
          <a:xfrm>
            <a:off x="254880" y="262800"/>
            <a:ext cx="11681640" cy="633204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3880" y="1333440"/>
            <a:ext cx="9143640" cy="1790280"/>
          </a:xfrm>
          <a:prstGeom prst="rect">
            <a:avLst/>
          </a:prstGeom>
          <a:noFill/>
          <a:ln w="0">
            <a:noFill/>
          </a:ln>
        </p:spPr>
        <p:txBody>
          <a:bodyPr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4800" spc="-1" strike="noStrike">
                <a:solidFill>
                  <a:srgbClr val="ffffff"/>
                </a:solidFill>
                <a:latin typeface="Segoe UI Light"/>
              </a:rPr>
              <a:t>Click to edit Master title style</a:t>
            </a:r>
            <a:endParaRPr b="0" lang="en-US" sz="4800" spc="-1" strike="noStrike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4" name="Picture 7" descr=""/>
          <p:cNvPicPr/>
          <p:nvPr/>
        </p:nvPicPr>
        <p:blipFill>
          <a:blip r:embed="rId2"/>
          <a:srcRect l="1648" t="0" r="13927" b="71476"/>
          <a:stretch/>
        </p:blipFill>
        <p:spPr>
          <a:xfrm>
            <a:off x="342720" y="4546440"/>
            <a:ext cx="11715480" cy="202536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latin typeface="Segoe UI"/>
              </a:rPr>
              <a:t>Click to edit the outline text format</a:t>
            </a:r>
            <a:endParaRPr b="0" lang="en-US" sz="1200" spc="-1" strike="noStrike">
              <a:solidFill>
                <a:srgbClr val="000000"/>
              </a:solidFill>
              <a:latin typeface="Segoe U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000000"/>
                </a:solidFill>
                <a:latin typeface="Segoe UI"/>
              </a:rPr>
              <a:t>Second Outline Level</a:t>
            </a:r>
            <a:endParaRPr b="0" lang="en-US" sz="1200" spc="-1" strike="noStrike">
              <a:solidFill>
                <a:srgbClr val="000000"/>
              </a:solidFill>
              <a:latin typeface="Segoe U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latin typeface="Segoe UI"/>
              </a:rPr>
              <a:t>Third Outline Level</a:t>
            </a:r>
            <a:endParaRPr b="0" lang="en-US" sz="1200" spc="-1" strike="noStrike">
              <a:solidFill>
                <a:srgbClr val="000000"/>
              </a:solidFill>
              <a:latin typeface="Segoe U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000000"/>
                </a:solidFill>
                <a:latin typeface="Segoe UI"/>
              </a:rPr>
              <a:t>Fourth Outline Level</a:t>
            </a:r>
            <a:endParaRPr b="0" lang="en-US" sz="1200" spc="-1" strike="noStrike">
              <a:solidFill>
                <a:srgbClr val="000000"/>
              </a:solidFill>
              <a:latin typeface="Segoe U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Segoe U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Segoe U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Segoe U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/>
          <p:cNvSpPr/>
          <p:nvPr/>
        </p:nvSpPr>
        <p:spPr>
          <a:xfrm>
            <a:off x="255960" y="265320"/>
            <a:ext cx="11682720" cy="633204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Straight Connector 7"/>
          <p:cNvSpPr/>
          <p:nvPr/>
        </p:nvSpPr>
        <p:spPr>
          <a:xfrm>
            <a:off x="604080" y="1196280"/>
            <a:ext cx="10983240" cy="36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Rectangle 8"/>
          <p:cNvSpPr/>
          <p:nvPr/>
        </p:nvSpPr>
        <p:spPr>
          <a:xfrm>
            <a:off x="255960" y="265320"/>
            <a:ext cx="11682720" cy="633204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Straight Connector 11"/>
          <p:cNvSpPr/>
          <p:nvPr/>
        </p:nvSpPr>
        <p:spPr>
          <a:xfrm>
            <a:off x="604080" y="1196280"/>
            <a:ext cx="10983240" cy="36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21280" y="448200"/>
            <a:ext cx="6876720" cy="639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3b3838"/>
                </a:solidFill>
                <a:latin typeface="Segoe UI Light"/>
              </a:rPr>
              <a:t>Click to edit Master title style</a:t>
            </a:r>
            <a:endParaRPr b="0" lang="en-US" sz="2800" spc="-1" strike="noStrike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39640" y="1435680"/>
            <a:ext cx="4416120" cy="3977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04040"/>
                </a:solidFill>
                <a:latin typeface="Segoe UI"/>
              </a:rPr>
              <a:t>Edit Master text styles</a:t>
            </a:r>
            <a:endParaRPr b="0" lang="en-US" sz="1200" spc="-1" strike="noStrike">
              <a:solidFill>
                <a:srgbClr val="000000"/>
              </a:solidFill>
              <a:latin typeface="Segoe UI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04040"/>
                </a:solidFill>
                <a:latin typeface="Segoe UI"/>
              </a:rPr>
              <a:t>Second level</a:t>
            </a:r>
            <a:endParaRPr b="0" lang="en-US" sz="1200" spc="-1" strike="noStrike">
              <a:solidFill>
                <a:srgbClr val="000000"/>
              </a:solidFill>
              <a:latin typeface="Segoe UI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04040"/>
                </a:solidFill>
                <a:latin typeface="Segoe UI"/>
              </a:rPr>
              <a:t>Third level</a:t>
            </a:r>
            <a:endParaRPr b="0" lang="en-US" sz="1200" spc="-1" strike="noStrike">
              <a:solidFill>
                <a:srgbClr val="000000"/>
              </a:solidFill>
              <a:latin typeface="Segoe UI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04040"/>
                </a:solidFill>
                <a:latin typeface="Segoe UI"/>
              </a:rPr>
              <a:t>Fourth level</a:t>
            </a:r>
            <a:endParaRPr b="0" lang="en-US" sz="1200" spc="-1" strike="noStrike">
              <a:solidFill>
                <a:srgbClr val="000000"/>
              </a:solidFill>
              <a:latin typeface="Segoe UI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404040"/>
                </a:solidFill>
                <a:latin typeface="Segoe UI"/>
              </a:rPr>
              <a:t>Fifth level</a:t>
            </a:r>
            <a:endParaRPr b="0" lang="en-US" sz="1200" spc="-1" strike="noStrike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/>
          </p:nvPr>
        </p:nvSpPr>
        <p:spPr>
          <a:xfrm>
            <a:off x="539640" y="6203880"/>
            <a:ext cx="3276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6F317322-8E98-46AC-92F4-F6AC7DD150AF}" type="datetime">
              <a:rPr b="0" lang="en-US" sz="1200" spc="-1" strike="noStrike">
                <a:solidFill>
                  <a:srgbClr val="939393"/>
                </a:solidFill>
                <a:latin typeface="Segoe UI"/>
              </a:rPr>
              <a:t>10/22/25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ftr"/>
          </p:nvPr>
        </p:nvSpPr>
        <p:spPr>
          <a:xfrm>
            <a:off x="4648320" y="620388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sldNum"/>
          </p:nvPr>
        </p:nvSpPr>
        <p:spPr>
          <a:xfrm>
            <a:off x="8371800" y="6203880"/>
            <a:ext cx="3276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272B83AD-A580-43A0-858C-3A244BBBF8CF}" type="slidenum">
              <a:rPr b="0" lang="en-US" sz="1200" spc="-1" strike="noStrike">
                <a:solidFill>
                  <a:srgbClr val="939393"/>
                </a:solidFill>
                <a:latin typeface="Segoe UI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6"/>
          <p:cNvSpPr/>
          <p:nvPr/>
        </p:nvSpPr>
        <p:spPr>
          <a:xfrm>
            <a:off x="255960" y="265320"/>
            <a:ext cx="11682720" cy="633204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Straight Connector 7"/>
          <p:cNvSpPr/>
          <p:nvPr/>
        </p:nvSpPr>
        <p:spPr>
          <a:xfrm>
            <a:off x="604080" y="1196280"/>
            <a:ext cx="10983240" cy="36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1BD4450C-BCCF-49FC-9D99-DD585CA57862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10/22/25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67653449-3589-402B-A324-6C64BBCE7B4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94" name="Rectangle 6"/>
          <p:cNvSpPr/>
          <p:nvPr/>
        </p:nvSpPr>
        <p:spPr>
          <a:xfrm>
            <a:off x="255960" y="265320"/>
            <a:ext cx="11682720" cy="633204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Straight Connector 7"/>
          <p:cNvSpPr/>
          <p:nvPr/>
        </p:nvSpPr>
        <p:spPr>
          <a:xfrm>
            <a:off x="604080" y="1196280"/>
            <a:ext cx="10983240" cy="36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lika 2" descr=""/>
          <p:cNvPicPr/>
          <p:nvPr/>
        </p:nvPicPr>
        <p:blipFill>
          <a:blip r:embed="rId1"/>
          <a:stretch/>
        </p:blipFill>
        <p:spPr>
          <a:xfrm>
            <a:off x="0" y="360"/>
            <a:ext cx="12191760" cy="685728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8" descr=""/>
          <p:cNvPicPr/>
          <p:nvPr/>
        </p:nvPicPr>
        <p:blipFill>
          <a:blip r:embed="rId2"/>
          <a:stretch/>
        </p:blipFill>
        <p:spPr>
          <a:xfrm>
            <a:off x="-340560" y="-867240"/>
            <a:ext cx="5654880" cy="4348800"/>
          </a:xfrm>
          <a:prstGeom prst="rect">
            <a:avLst/>
          </a:prstGeom>
          <a:ln w="0">
            <a:noFill/>
          </a:ln>
        </p:spPr>
      </p:pic>
      <p:sp>
        <p:nvSpPr>
          <p:cNvPr id="134" name="Title 1"/>
          <p:cNvSpPr/>
          <p:nvPr/>
        </p:nvSpPr>
        <p:spPr>
          <a:xfrm>
            <a:off x="3258720" y="4932000"/>
            <a:ext cx="7265880" cy="135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</a:pPr>
            <a:r>
              <a:rPr b="1" lang="hr-HR" sz="4000" spc="-1" strike="noStrike">
                <a:solidFill>
                  <a:srgbClr val="e7e6e6"/>
                </a:solidFill>
                <a:latin typeface="Segoe UI Light"/>
              </a:rPr>
              <a:t>2.SJEDNICA PKG U DUBROVNIKU - IZVJEŠTAJI</a:t>
            </a:r>
            <a:endParaRPr b="0" lang="hr-H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37760" y="174960"/>
            <a:ext cx="8521200" cy="912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6000"/>
          </a:bodyPr>
          <a:p>
            <a:pPr algn="ctr">
              <a:lnSpc>
                <a:spcPct val="100000"/>
              </a:lnSpc>
              <a:buNone/>
            </a:pPr>
            <a:r>
              <a:rPr b="1" lang="hr-HR" sz="2800" spc="-1" strike="noStrike">
                <a:solidFill>
                  <a:srgbClr val="3b3838"/>
                </a:solidFill>
                <a:latin typeface="Segoe UI Light"/>
              </a:rPr>
              <a:t>PREDSJEDNIK REGIJE ISTOK</a:t>
            </a:r>
            <a:br/>
            <a:r>
              <a:rPr b="1" lang="hr-HR" sz="2800" spc="-1" strike="noStrike">
                <a:solidFill>
                  <a:srgbClr val="3b3838"/>
                </a:solidFill>
                <a:latin typeface="Segoe UI Light"/>
              </a:rPr>
              <a:t>SINIŠA JELKIĆ</a:t>
            </a:r>
            <a:endParaRPr b="0" lang="en-US" sz="2800" spc="-1" strike="noStrike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520560" y="1440000"/>
            <a:ext cx="8282520" cy="4987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hr-HR" sz="1200" spc="-1" strike="noStrike">
                <a:solidFill>
                  <a:srgbClr val="404040"/>
                </a:solidFill>
                <a:latin typeface="Segoe UI"/>
              </a:rPr>
              <a:t>                   </a:t>
            </a:r>
            <a:r>
              <a:rPr b="0" lang="hr-HR" sz="2400" spc="-1" strike="noStrike">
                <a:solidFill>
                  <a:srgbClr val="404040"/>
                </a:solidFill>
                <a:latin typeface="Segoe UI"/>
              </a:rPr>
              <a:t>IZVJEŠĆE O RADU LIONS KLUBOVA REGIJE ISTOK</a:t>
            </a:r>
            <a:endParaRPr b="0" lang="en-US" sz="2400" spc="-1" strike="noStrike">
              <a:solidFill>
                <a:srgbClr val="000000"/>
              </a:solidFill>
              <a:latin typeface="Segoe UI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  <a:tabLst>
                <a:tab algn="l" pos="0"/>
              </a:tabLst>
            </a:pPr>
            <a:r>
              <a:rPr b="0" lang="hr-HR" sz="2400" spc="-1" strike="noStrike">
                <a:solidFill>
                  <a:srgbClr val="404040"/>
                </a:solidFill>
                <a:latin typeface="Segoe UI"/>
              </a:rPr>
              <a:t>Naša regija ima 17 klubova i 320 članova što čini oko 30% članstva cijelog Distrikta.</a:t>
            </a:r>
            <a:endParaRPr b="0" lang="en-US" sz="2400" spc="-1" strike="noStrike">
              <a:solidFill>
                <a:srgbClr val="000000"/>
              </a:solidFill>
              <a:latin typeface="Segoe UI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  <a:tabLst>
                <a:tab algn="l" pos="0"/>
              </a:tabLst>
            </a:pPr>
            <a:r>
              <a:rPr b="0" lang="hr-HR" sz="2400" spc="-1" strike="noStrike">
                <a:solidFill>
                  <a:srgbClr val="404040"/>
                </a:solidFill>
                <a:latin typeface="Segoe UI"/>
              </a:rPr>
              <a:t>Regija provela oko 90% planiranih akcija:</a:t>
            </a:r>
            <a:endParaRPr b="0" lang="en-US" sz="2400" spc="-1" strike="noStrike">
              <a:solidFill>
                <a:srgbClr val="000000"/>
              </a:solidFill>
              <a:latin typeface="Segoe UI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  <a:tabLst>
                <a:tab algn="l" pos="0"/>
              </a:tabLst>
            </a:pPr>
            <a:r>
              <a:rPr b="0" lang="hr-HR" sz="2400" spc="-1" strike="noStrike">
                <a:solidFill>
                  <a:srgbClr val="404040"/>
                </a:solidFill>
                <a:latin typeface="Segoe UI"/>
              </a:rPr>
              <a:t>Organizacija 1. Sjednice proširenog kabineta guvernera u Osijeku – LC GEA</a:t>
            </a:r>
            <a:endParaRPr b="0" lang="en-US" sz="2400" spc="-1" strike="noStrike">
              <a:solidFill>
                <a:srgbClr val="000000"/>
              </a:solidFill>
              <a:latin typeface="Segoe UI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  <a:tabLst>
                <a:tab algn="l" pos="0"/>
              </a:tabLst>
            </a:pPr>
            <a:r>
              <a:rPr b="0" lang="hr-HR" sz="2400" spc="-1" strike="noStrike">
                <a:solidFill>
                  <a:srgbClr val="404040"/>
                </a:solidFill>
                <a:latin typeface="Segoe UI"/>
              </a:rPr>
              <a:t>Vinograd dobrote u Iloku – akcija Distrikta</a:t>
            </a:r>
            <a:endParaRPr b="0" lang="en-US" sz="2400" spc="-1" strike="noStrike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137" name="Picture 3" descr=""/>
          <p:cNvPicPr/>
          <p:nvPr/>
        </p:nvPicPr>
        <p:blipFill>
          <a:blip r:embed="rId1"/>
          <a:stretch/>
        </p:blipFill>
        <p:spPr>
          <a:xfrm>
            <a:off x="9051480" y="292320"/>
            <a:ext cx="3140280" cy="6282720"/>
          </a:xfrm>
          <a:prstGeom prst="rect">
            <a:avLst/>
          </a:prstGeom>
          <a:ln w="0">
            <a:noFill/>
          </a:ln>
        </p:spPr>
      </p:pic>
      <p:pic>
        <p:nvPicPr>
          <p:cNvPr id="138" name="Slika 5" descr=""/>
          <p:cNvPicPr/>
          <p:nvPr/>
        </p:nvPicPr>
        <p:blipFill>
          <a:blip r:embed="rId2"/>
          <a:stretch/>
        </p:blipFill>
        <p:spPr>
          <a:xfrm>
            <a:off x="7320240" y="2955960"/>
            <a:ext cx="1482840" cy="148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21280" y="448200"/>
            <a:ext cx="6876720" cy="639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buNone/>
            </a:pPr>
            <a:r>
              <a:rPr b="0" lang="hr-HR" sz="2800" spc="-1" strike="noStrike">
                <a:solidFill>
                  <a:srgbClr val="3b3838"/>
                </a:solidFill>
                <a:latin typeface="Segoe UI Light"/>
              </a:rPr>
              <a:t>IZVJEŠĆE</a:t>
            </a:r>
            <a:endParaRPr b="0" lang="en-US" sz="2800" spc="-1" strike="noStrike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539640" y="1435680"/>
            <a:ext cx="6280920" cy="1992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</a:pPr>
            <a:r>
              <a:rPr b="0" lang="hr-HR" sz="2400" spc="-1" strike="noStrike">
                <a:solidFill>
                  <a:srgbClr val="404040"/>
                </a:solidFill>
                <a:latin typeface="Segoe UI"/>
              </a:rPr>
              <a:t>20. Lions tenis kup u Đakovu</a:t>
            </a:r>
            <a:endParaRPr b="0" lang="en-US" sz="2400" spc="-1" strike="noStrike">
              <a:solidFill>
                <a:srgbClr val="000000"/>
              </a:solidFill>
              <a:latin typeface="Segoe UI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</a:pPr>
            <a:r>
              <a:rPr b="0" lang="hr-HR" sz="2400" spc="-1" strike="noStrike">
                <a:solidFill>
                  <a:srgbClr val="404040"/>
                </a:solidFill>
                <a:latin typeface="Segoe UI"/>
              </a:rPr>
              <a:t>Međunarodnu akciju Dan bijelog štapa, podržali uglavnom svi klubovi</a:t>
            </a:r>
            <a:endParaRPr b="0" lang="en-US" sz="2400" spc="-1" strike="noStrike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141" name="Picture 3" descr=""/>
          <p:cNvPicPr/>
          <p:nvPr/>
        </p:nvPicPr>
        <p:blipFill>
          <a:blip r:embed="rId1"/>
          <a:stretch/>
        </p:blipFill>
        <p:spPr>
          <a:xfrm>
            <a:off x="9051480" y="292320"/>
            <a:ext cx="3140280" cy="6282720"/>
          </a:xfrm>
          <a:prstGeom prst="rect">
            <a:avLst/>
          </a:prstGeom>
          <a:ln w="0">
            <a:noFill/>
          </a:ln>
        </p:spPr>
      </p:pic>
      <p:pic>
        <p:nvPicPr>
          <p:cNvPr id="142" name="Slika 5" descr=""/>
          <p:cNvPicPr/>
          <p:nvPr/>
        </p:nvPicPr>
        <p:blipFill>
          <a:blip r:embed="rId2"/>
          <a:stretch/>
        </p:blipFill>
        <p:spPr>
          <a:xfrm>
            <a:off x="701640" y="3573720"/>
            <a:ext cx="6118560" cy="3001320"/>
          </a:xfrm>
          <a:prstGeom prst="rect">
            <a:avLst/>
          </a:prstGeom>
          <a:ln w="0">
            <a:noFill/>
          </a:ln>
        </p:spPr>
      </p:pic>
      <p:pic>
        <p:nvPicPr>
          <p:cNvPr id="143" name="Slika 7" descr=""/>
          <p:cNvPicPr/>
          <p:nvPr/>
        </p:nvPicPr>
        <p:blipFill>
          <a:blip r:embed="rId3"/>
          <a:stretch/>
        </p:blipFill>
        <p:spPr>
          <a:xfrm>
            <a:off x="7362360" y="1444680"/>
            <a:ext cx="1494720" cy="199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21280" y="448200"/>
            <a:ext cx="6876720" cy="639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buNone/>
            </a:pPr>
            <a:r>
              <a:rPr b="0" lang="hr-HR" sz="2800" spc="-1" strike="noStrike">
                <a:solidFill>
                  <a:srgbClr val="3b3838"/>
                </a:solidFill>
                <a:latin typeface="Segoe UI Light"/>
              </a:rPr>
              <a:t>IZVJEŠĆE</a:t>
            </a:r>
            <a:endParaRPr b="0" lang="en-US" sz="2800" spc="-1" strike="noStrike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539640" y="1435680"/>
            <a:ext cx="8263080" cy="4974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hr-HR" sz="2000" spc="-1" strike="noStrike">
                <a:solidFill>
                  <a:srgbClr val="404040"/>
                </a:solidFill>
                <a:latin typeface="Segoe UI"/>
              </a:rPr>
              <a:t>- Edukacija za predsjednike, tajnike i administratore klubova u Osijeku. Učestvovalo 22 člana iz 11 klubova.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146" name="Picture 3" descr=""/>
          <p:cNvPicPr/>
          <p:nvPr/>
        </p:nvPicPr>
        <p:blipFill>
          <a:blip r:embed="rId1"/>
          <a:stretch/>
        </p:blipFill>
        <p:spPr>
          <a:xfrm>
            <a:off x="9051480" y="292320"/>
            <a:ext cx="3140280" cy="6282720"/>
          </a:xfrm>
          <a:prstGeom prst="rect">
            <a:avLst/>
          </a:prstGeom>
          <a:ln w="0">
            <a:noFill/>
          </a:ln>
        </p:spPr>
      </p:pic>
      <p:pic>
        <p:nvPicPr>
          <p:cNvPr id="147" name="Slika 5" descr=""/>
          <p:cNvPicPr/>
          <p:nvPr/>
        </p:nvPicPr>
        <p:blipFill>
          <a:blip r:embed="rId2"/>
          <a:stretch/>
        </p:blipFill>
        <p:spPr>
          <a:xfrm>
            <a:off x="2080440" y="2583360"/>
            <a:ext cx="5726880" cy="381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21280" y="448200"/>
            <a:ext cx="6876720" cy="639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buNone/>
            </a:pPr>
            <a:r>
              <a:rPr b="0" lang="hr-HR" sz="2800" spc="-1" strike="noStrike">
                <a:solidFill>
                  <a:srgbClr val="3b3838"/>
                </a:solidFill>
                <a:latin typeface="Segoe UI Light"/>
              </a:rPr>
              <a:t>IZVJEŠĆE</a:t>
            </a:r>
            <a:endParaRPr b="0" lang="en-US" sz="2800" spc="-1" strike="noStrike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539640" y="1435680"/>
            <a:ext cx="8249400" cy="4974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</a:pPr>
            <a:r>
              <a:rPr b="0" lang="hr-HR" sz="2000" spc="-1" strike="noStrike">
                <a:solidFill>
                  <a:srgbClr val="404040"/>
                </a:solidFill>
                <a:latin typeface="Segoe UI"/>
              </a:rPr>
              <a:t>Održano predavanje na temu „teških deka”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</a:pPr>
            <a:r>
              <a:rPr b="0" lang="hr-HR" sz="2000" spc="-1" strike="noStrike">
                <a:solidFill>
                  <a:srgbClr val="404040"/>
                </a:solidFill>
                <a:latin typeface="Segoe UI"/>
              </a:rPr>
              <a:t>Trenutno provodimo akciju Poster mira pod nazivom „Zajedno kao jedan” kao i obilježavanje Dana borbe protiv dijabetesa.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150" name="Picture 3" descr=""/>
          <p:cNvPicPr/>
          <p:nvPr/>
        </p:nvPicPr>
        <p:blipFill>
          <a:blip r:embed="rId1"/>
          <a:stretch/>
        </p:blipFill>
        <p:spPr>
          <a:xfrm>
            <a:off x="9051480" y="292320"/>
            <a:ext cx="3140280" cy="6282720"/>
          </a:xfrm>
          <a:prstGeom prst="rect">
            <a:avLst/>
          </a:prstGeom>
          <a:ln w="0">
            <a:noFill/>
          </a:ln>
        </p:spPr>
      </p:pic>
      <p:pic>
        <p:nvPicPr>
          <p:cNvPr id="151" name="Slika 7" descr=""/>
          <p:cNvPicPr/>
          <p:nvPr/>
        </p:nvPicPr>
        <p:blipFill>
          <a:blip r:embed="rId2"/>
          <a:stretch/>
        </p:blipFill>
        <p:spPr>
          <a:xfrm rot="16200000">
            <a:off x="3123720" y="1632240"/>
            <a:ext cx="3080520" cy="667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21280" y="448200"/>
            <a:ext cx="6876720" cy="639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  <a:buNone/>
            </a:pPr>
            <a:r>
              <a:rPr b="0" lang="hr-HR" sz="2800" spc="-1" strike="noStrike">
                <a:solidFill>
                  <a:srgbClr val="3b3838"/>
                </a:solidFill>
                <a:latin typeface="Segoe UI Light"/>
              </a:rPr>
              <a:t>IZVJEŠĆE</a:t>
            </a:r>
            <a:endParaRPr b="0" lang="en-US" sz="2800" spc="-1" strike="noStrike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521280" y="1440360"/>
            <a:ext cx="8390520" cy="4969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</a:pPr>
            <a:r>
              <a:rPr b="0" lang="hr-HR" sz="2000" spc="-1" strike="noStrike">
                <a:solidFill>
                  <a:srgbClr val="404040"/>
                </a:solidFill>
                <a:latin typeface="Segoe UI"/>
              </a:rPr>
              <a:t>Odrđan 1. sastanak Regije istok te planirani sastanci po zonama.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</a:pPr>
            <a:r>
              <a:rPr b="0" lang="hr-HR" sz="2000" spc="-1" strike="noStrike">
                <a:solidFill>
                  <a:srgbClr val="404040"/>
                </a:solidFill>
                <a:latin typeface="Segoe UI"/>
              </a:rPr>
              <a:t>U pripremi velika Božična akcija Regije istok, darivanje djece u SOS dječjem selu Ladimirevci. Uključeni svi klubovi Regije istok. Istu akciju provodimo i za Uskrs.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</a:pPr>
            <a:r>
              <a:rPr b="0" lang="hr-HR" sz="2000" spc="-1" strike="noStrike">
                <a:solidFill>
                  <a:srgbClr val="404040"/>
                </a:solidFill>
                <a:latin typeface="Segoe UI"/>
              </a:rPr>
              <a:t> </a:t>
            </a:r>
            <a:r>
              <a:rPr b="0" lang="hr-HR" sz="2000" spc="-1" strike="noStrike">
                <a:solidFill>
                  <a:srgbClr val="404040"/>
                </a:solidFill>
                <a:latin typeface="Segoe UI"/>
              </a:rPr>
              <a:t>Radimo i na povećanju članstva te podmirivanju članarina.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</a:pPr>
            <a:r>
              <a:rPr b="0" lang="hr-HR" sz="2000" spc="-1" strike="noStrike">
                <a:solidFill>
                  <a:srgbClr val="404040"/>
                </a:solidFill>
                <a:latin typeface="Segoe UI"/>
              </a:rPr>
              <a:t>Ovo je bilo ukratko o dosadašnjim realiziranim i budućim akcijama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199"/>
              </a:spcAft>
              <a:buClr>
                <a:srgbClr val="404040"/>
              </a:buClr>
              <a:buFont typeface="StarSymbol"/>
              <a:buChar char="-"/>
            </a:pPr>
            <a:r>
              <a:rPr b="0" lang="hr-HR" sz="2000" spc="-1" strike="noStrike">
                <a:solidFill>
                  <a:srgbClr val="404040"/>
                </a:solidFill>
                <a:latin typeface="Segoe UI"/>
              </a:rPr>
              <a:t>Hvala Vam na pažnji !</a:t>
            </a:r>
            <a:endParaRPr b="0" lang="en-US" sz="2000" spc="-1" strike="noStrike">
              <a:solidFill>
                <a:srgbClr val="000000"/>
              </a:solidFill>
              <a:latin typeface="Segoe UI"/>
            </a:endParaRPr>
          </a:p>
        </p:txBody>
      </p:sp>
      <p:pic>
        <p:nvPicPr>
          <p:cNvPr id="154" name="Picture 3" descr=""/>
          <p:cNvPicPr/>
          <p:nvPr/>
        </p:nvPicPr>
        <p:blipFill>
          <a:blip r:embed="rId1"/>
          <a:stretch/>
        </p:blipFill>
        <p:spPr>
          <a:xfrm>
            <a:off x="9051480" y="292320"/>
            <a:ext cx="3140280" cy="628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ontent Placeholder 5" descr=""/>
          <p:cNvPicPr/>
          <p:nvPr/>
        </p:nvPicPr>
        <p:blipFill>
          <a:blip r:embed="rId1"/>
          <a:stretch/>
        </p:blipFill>
        <p:spPr>
          <a:xfrm>
            <a:off x="4184280" y="1825560"/>
            <a:ext cx="3823560" cy="435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0072C5-DDE0-4258-BA7A-4D4B80DFA632}">
  <ds:schemaRefs>
    <ds:schemaRef ds:uri="16c05727-aa75-4e4a-9b5f-8a80a1165891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Welcome to PowerPoint</Template>
  <TotalTime>136</TotalTime>
  <Application>LibreOffice/7.2.6.2$Windows_X86_64 LibreOffice_project/b0ec3a565991f7569a5a7f5d24fed7f52653d754</Application>
  <AppVersion>15.0000</AppVersion>
  <Words>200</Words>
  <Paragraphs>21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2025-09-10T09:31:19Z</dcterms:created>
  <dc:creator>Zlatko</dc:creator>
  <dc:description/>
  <dc:language>hr-HR</dc:language>
  <cp:lastModifiedBy>grafickaradnja.printy@gmail.com</cp:lastModifiedBy>
  <dcterms:modified xsi:type="dcterms:W3CDTF">2025-10-21T22:39:04Z</dcterms:modified>
  <cp:revision>16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PresentationFormat">
    <vt:lpwstr>Široki zaslon</vt:lpwstr>
  </property>
  <property fmtid="{D5CDD505-2E9C-101B-9397-08002B2CF9AE}" pid="4" name="Slides">
    <vt:i4>7</vt:i4>
  </property>
</Properties>
</file>