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65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7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76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8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16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69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55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6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29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16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0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70AAF-1515-43B7-93FF-A3498462D6E0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DBCF-6A28-44A4-9565-1A259EEFF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11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ons.h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ons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lions.hr/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Povjerenstvo za prevenciju nasilja </a:t>
            </a:r>
            <a:r>
              <a:rPr lang="en-GB" dirty="0" err="1"/>
              <a:t>i</a:t>
            </a:r>
            <a:r>
              <a:rPr lang="hr-HR" dirty="0"/>
              <a:t> očuvanje obitelji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Distrikt</a:t>
            </a:r>
            <a:r>
              <a:rPr lang="en-GB" dirty="0" smtClean="0"/>
              <a:t> </a:t>
            </a:r>
            <a:r>
              <a:rPr lang="en-GB" dirty="0"/>
              <a:t>126 </a:t>
            </a:r>
            <a:r>
              <a:rPr lang="en-GB" dirty="0" err="1" smtClean="0"/>
              <a:t>Hrvatska</a:t>
            </a:r>
            <a:endParaRPr lang="en-GB" dirty="0"/>
          </a:p>
          <a:p>
            <a:r>
              <a:rPr lang="en-GB" dirty="0" err="1"/>
              <a:t>Izvješće</a:t>
            </a:r>
            <a:r>
              <a:rPr lang="en-GB" dirty="0"/>
              <a:t> o </a:t>
            </a:r>
            <a:r>
              <a:rPr lang="en-GB" dirty="0" err="1"/>
              <a:t>djelovanju</a:t>
            </a:r>
            <a:r>
              <a:rPr lang="en-GB" dirty="0"/>
              <a:t> 1.7.25. – </a:t>
            </a:r>
            <a:r>
              <a:rPr lang="en-GB" dirty="0" smtClean="0"/>
              <a:t>7.</a:t>
            </a:r>
            <a:r>
              <a:rPr lang="hr-HR" dirty="0" smtClean="0"/>
              <a:t>3</a:t>
            </a:r>
            <a:r>
              <a:rPr lang="en-GB" dirty="0" smtClean="0"/>
              <a:t>.26</a:t>
            </a:r>
            <a:r>
              <a:rPr lang="en-GB" dirty="0"/>
              <a:t>.</a:t>
            </a:r>
          </a:p>
          <a:p>
            <a:r>
              <a:rPr lang="en-GB" dirty="0"/>
              <a:t>Branka </a:t>
            </a:r>
            <a:r>
              <a:rPr lang="en-GB" dirty="0" err="1"/>
              <a:t>Polić</a:t>
            </a:r>
            <a:endParaRPr lang="hr-HR" dirty="0"/>
          </a:p>
        </p:txBody>
      </p:sp>
      <p:pic>
        <p:nvPicPr>
          <p:cNvPr id="4" name="Slik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02" y="202364"/>
            <a:ext cx="973123" cy="143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ions.hr/sites/all/themes/rotaryhr/lions_hr_logo_original.png">
            <a:hlinkClick r:id="rId3" tooltip="lions.h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32" y="334140"/>
            <a:ext cx="1309578" cy="12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ions.hr/sites/all/themes/rotaryhr/images/logo/lions_district_logo_h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20" y="391225"/>
            <a:ext cx="1247076" cy="12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15.2.2026</a:t>
            </a:r>
            <a:r>
              <a:rPr lang="hr-HR" sz="3600" b="1" dirty="0"/>
              <a:t>. Maskenbal za djecu Centra Maestral</a:t>
            </a:r>
            <a:r>
              <a:rPr lang="en-GB" sz="3600" b="1" dirty="0"/>
              <a:t/>
            </a:r>
            <a:br>
              <a:rPr lang="en-GB" sz="3600" b="1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LC </a:t>
            </a:r>
            <a:r>
              <a:rPr lang="en-GB" sz="2400" dirty="0" err="1" smtClean="0"/>
              <a:t>Marjan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povjerenstvo</a:t>
            </a:r>
            <a:r>
              <a:rPr lang="en-GB" sz="2400" dirty="0" smtClean="0"/>
              <a:t> u S</a:t>
            </a:r>
            <a:r>
              <a:rPr lang="hr-HR" sz="2400" dirty="0" smtClean="0"/>
              <a:t>portskom </a:t>
            </a:r>
            <a:r>
              <a:rPr lang="hr-HR" sz="2400" dirty="0"/>
              <a:t>centru Gripe u </a:t>
            </a:r>
            <a:r>
              <a:rPr lang="hr-HR" sz="2400" dirty="0" smtClean="0"/>
              <a:t>Splitu</a:t>
            </a:r>
            <a:endParaRPr lang="en-GB" sz="2400" dirty="0" smtClean="0"/>
          </a:p>
          <a:p>
            <a:r>
              <a:rPr lang="en-GB" sz="2400" dirty="0" err="1" smtClean="0"/>
              <a:t>Djeci</a:t>
            </a:r>
            <a:r>
              <a:rPr lang="en-GB" sz="2400" dirty="0" smtClean="0"/>
              <a:t> </a:t>
            </a:r>
            <a:r>
              <a:rPr lang="en-GB" sz="2400" dirty="0" err="1" smtClean="0"/>
              <a:t>iz</a:t>
            </a:r>
            <a:r>
              <a:rPr lang="en-GB" sz="2400" dirty="0" smtClean="0"/>
              <a:t> </a:t>
            </a:r>
            <a:r>
              <a:rPr lang="en-GB" sz="2400" dirty="0" err="1" smtClean="0"/>
              <a:t>Splita</a:t>
            </a:r>
            <a:r>
              <a:rPr lang="en-GB" sz="2400" dirty="0" smtClean="0"/>
              <a:t> </a:t>
            </a:r>
            <a:r>
              <a:rPr lang="en-GB" sz="2400" dirty="0" err="1" smtClean="0"/>
              <a:t>priključila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se </a:t>
            </a:r>
            <a:r>
              <a:rPr lang="en-GB" sz="2400" dirty="0" err="1" smtClean="0"/>
              <a:t>djeca</a:t>
            </a:r>
            <a:r>
              <a:rPr lang="en-GB" sz="2400" dirty="0" smtClean="0"/>
              <a:t> </a:t>
            </a:r>
            <a:r>
              <a:rPr lang="en-GB" sz="2400" dirty="0" err="1" smtClean="0"/>
              <a:t>iz</a:t>
            </a:r>
            <a:r>
              <a:rPr lang="en-GB" sz="2400" dirty="0" smtClean="0"/>
              <a:t> </a:t>
            </a:r>
            <a:r>
              <a:rPr lang="en-GB" sz="2400" dirty="0" err="1" smtClean="0"/>
              <a:t>Kaštela</a:t>
            </a:r>
            <a:r>
              <a:rPr lang="en-GB" sz="2400" dirty="0" smtClean="0"/>
              <a:t> (</a:t>
            </a:r>
            <a:r>
              <a:rPr lang="en-GB" sz="2400" dirty="0" err="1" smtClean="0"/>
              <a:t>njih</a:t>
            </a:r>
            <a:r>
              <a:rPr lang="en-GB" sz="2400" dirty="0" smtClean="0"/>
              <a:t> </a:t>
            </a:r>
            <a:r>
              <a:rPr lang="en-GB" sz="2400" dirty="0" err="1" smtClean="0"/>
              <a:t>preko</a:t>
            </a:r>
            <a:r>
              <a:rPr lang="en-GB" sz="2400" dirty="0" smtClean="0"/>
              <a:t> 60)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</a:t>
            </a:r>
            <a:r>
              <a:rPr lang="en-GB" sz="2400" dirty="0" err="1" smtClean="0"/>
              <a:t>te</a:t>
            </a:r>
            <a:r>
              <a:rPr lang="en-GB" sz="2400" dirty="0" smtClean="0"/>
              <a:t> </a:t>
            </a:r>
            <a:r>
              <a:rPr lang="en-GB" sz="2400" dirty="0" err="1" smtClean="0"/>
              <a:t>djeca</a:t>
            </a:r>
            <a:r>
              <a:rPr lang="en-GB" sz="2400" dirty="0" smtClean="0"/>
              <a:t> </a:t>
            </a:r>
            <a:r>
              <a:rPr lang="en-GB" sz="2400" dirty="0" err="1" smtClean="0"/>
              <a:t>lionsa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prijatelja</a:t>
            </a:r>
            <a:endParaRPr lang="en-GB" sz="2400" dirty="0" smtClean="0"/>
          </a:p>
          <a:p>
            <a:r>
              <a:rPr lang="en-GB" sz="2400" dirty="0" err="1" smtClean="0"/>
              <a:t>Uz</a:t>
            </a:r>
            <a:r>
              <a:rPr lang="en-GB" sz="2400" dirty="0" smtClean="0"/>
              <a:t> </a:t>
            </a:r>
            <a:r>
              <a:rPr lang="en-GB" sz="2400" dirty="0" err="1" smtClean="0"/>
              <a:t>nagrade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najbolju</a:t>
            </a:r>
            <a:r>
              <a:rPr lang="en-GB" sz="2400" dirty="0" smtClean="0"/>
              <a:t> </a:t>
            </a:r>
            <a:r>
              <a:rPr lang="en-GB" sz="2400" dirty="0" err="1" smtClean="0"/>
              <a:t>masku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pobjednika</a:t>
            </a:r>
            <a:r>
              <a:rPr lang="en-GB" sz="2400" dirty="0" smtClean="0"/>
              <a:t> u </a:t>
            </a:r>
            <a:r>
              <a:rPr lang="en-GB" sz="2400" dirty="0" err="1" smtClean="0"/>
              <a:t>igri</a:t>
            </a:r>
            <a:r>
              <a:rPr lang="en-GB" sz="2400" dirty="0" smtClean="0"/>
              <a:t> “</a:t>
            </a:r>
            <a:r>
              <a:rPr lang="en-GB" sz="2400" dirty="0" err="1" smtClean="0"/>
              <a:t>zaleđeno</a:t>
            </a:r>
            <a:r>
              <a:rPr lang="en-GB" sz="2400" dirty="0" smtClean="0"/>
              <a:t> lice”  </a:t>
            </a:r>
            <a:r>
              <a:rPr lang="en-GB" sz="2400" dirty="0" err="1" smtClean="0"/>
              <a:t>te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2400" dirty="0" err="1" smtClean="0"/>
              <a:t>najmlađu</a:t>
            </a:r>
            <a:r>
              <a:rPr lang="en-GB" sz="2400" dirty="0" smtClean="0"/>
              <a:t> </a:t>
            </a:r>
            <a:r>
              <a:rPr lang="en-GB" sz="2400" dirty="0" err="1" smtClean="0"/>
              <a:t>masku</a:t>
            </a:r>
            <a:r>
              <a:rPr lang="en-GB" sz="2400" dirty="0" smtClean="0"/>
              <a:t>, </a:t>
            </a:r>
            <a:r>
              <a:rPr lang="en-GB" sz="2400" dirty="0" err="1" smtClean="0"/>
              <a:t>svako</a:t>
            </a:r>
            <a:r>
              <a:rPr lang="en-GB" sz="2400" dirty="0" smtClean="0"/>
              <a:t> </a:t>
            </a:r>
            <a:r>
              <a:rPr lang="en-GB" sz="2400" dirty="0" err="1" smtClean="0"/>
              <a:t>dijete</a:t>
            </a:r>
            <a:r>
              <a:rPr lang="en-GB" sz="2400" dirty="0" smtClean="0"/>
              <a:t> je </a:t>
            </a:r>
            <a:r>
              <a:rPr lang="en-GB" sz="2400" dirty="0" err="1" smtClean="0"/>
              <a:t>ponijelo</a:t>
            </a:r>
            <a:r>
              <a:rPr lang="en-GB" sz="2400" dirty="0" smtClean="0"/>
              <a:t> </a:t>
            </a:r>
            <a:r>
              <a:rPr lang="en-GB" sz="2400" dirty="0" err="1" smtClean="0"/>
              <a:t>kući</a:t>
            </a:r>
            <a:r>
              <a:rPr lang="en-GB" sz="2400" dirty="0" smtClean="0"/>
              <a:t> </a:t>
            </a:r>
            <a:r>
              <a:rPr lang="en-GB" sz="2400" dirty="0" err="1" smtClean="0"/>
              <a:t>poklon</a:t>
            </a:r>
            <a:endParaRPr lang="en-GB" sz="2400" dirty="0" smtClean="0"/>
          </a:p>
          <a:p>
            <a:r>
              <a:rPr lang="en-GB" sz="2400" dirty="0" err="1" smtClean="0"/>
              <a:t>Događaj</a:t>
            </a:r>
            <a:r>
              <a:rPr lang="en-GB" sz="2400" dirty="0" smtClean="0"/>
              <a:t> je bio </a:t>
            </a:r>
            <a:r>
              <a:rPr lang="en-GB" sz="2400" dirty="0" err="1" smtClean="0"/>
              <a:t>medijski</a:t>
            </a:r>
            <a:r>
              <a:rPr lang="en-GB" sz="2400" dirty="0" smtClean="0"/>
              <a:t> </a:t>
            </a:r>
            <a:r>
              <a:rPr lang="hr-HR" sz="2400" dirty="0" smtClean="0"/>
              <a:t>popračen</a:t>
            </a:r>
          </a:p>
          <a:p>
            <a:endParaRPr lang="hr-HR" sz="2400" dirty="0"/>
          </a:p>
        </p:txBody>
      </p:sp>
      <p:pic>
        <p:nvPicPr>
          <p:cNvPr id="4" name="Slika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" y="4731390"/>
            <a:ext cx="2824014" cy="193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39" y="4731390"/>
            <a:ext cx="2893067" cy="194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20" y="4731390"/>
            <a:ext cx="2725286" cy="194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44512" y="1464289"/>
            <a:ext cx="2948478" cy="207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6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34" y="4731391"/>
            <a:ext cx="2910310" cy="1937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Plan </a:t>
            </a:r>
            <a:r>
              <a:rPr lang="en-GB" sz="3600" b="1" dirty="0" err="1" smtClean="0"/>
              <a:t>akcija</a:t>
            </a:r>
            <a:r>
              <a:rPr lang="en-GB" sz="3600" b="1" dirty="0" smtClean="0"/>
              <a:t> do </a:t>
            </a:r>
            <a:r>
              <a:rPr lang="en-GB" sz="3600" b="1" dirty="0" err="1" smtClean="0"/>
              <a:t>kraja</a:t>
            </a:r>
            <a:r>
              <a:rPr lang="en-GB" sz="3600" b="1" dirty="0" smtClean="0"/>
              <a:t> lions </a:t>
            </a:r>
            <a:r>
              <a:rPr lang="en-GB" sz="3600" b="1" dirty="0" err="1" smtClean="0"/>
              <a:t>godine</a:t>
            </a:r>
            <a:r>
              <a:rPr lang="en-GB" sz="3600" b="1" dirty="0" smtClean="0"/>
              <a:t> 25./26.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sz="2400" b="1" dirty="0" smtClean="0"/>
          </a:p>
          <a:p>
            <a:pPr lvl="0"/>
            <a:r>
              <a:rPr lang="en-GB" sz="2400" b="1" dirty="0" smtClean="0"/>
              <a:t>21.4. </a:t>
            </a:r>
            <a:r>
              <a:rPr lang="en-GB" sz="2400" dirty="0" err="1" smtClean="0"/>
              <a:t>sudjelovanje</a:t>
            </a:r>
            <a:r>
              <a:rPr lang="en-GB" sz="2400" dirty="0" smtClean="0"/>
              <a:t> u </a:t>
            </a:r>
            <a:r>
              <a:rPr lang="en-GB" sz="2400" dirty="0" err="1" smtClean="0"/>
              <a:t>organizaciji</a:t>
            </a:r>
            <a:r>
              <a:rPr lang="en-GB" sz="2400" dirty="0" smtClean="0"/>
              <a:t> </a:t>
            </a:r>
            <a:r>
              <a:rPr lang="en-GB" sz="2400" dirty="0" err="1" smtClean="0"/>
              <a:t>humanitarno</a:t>
            </a:r>
            <a:r>
              <a:rPr lang="en-GB" sz="2400" dirty="0" smtClean="0"/>
              <a:t> </a:t>
            </a:r>
            <a:r>
              <a:rPr lang="en-GB" sz="2400" dirty="0" err="1" smtClean="0"/>
              <a:t>donatorske</a:t>
            </a:r>
            <a:r>
              <a:rPr lang="en-GB" sz="2400" dirty="0" smtClean="0"/>
              <a:t> </a:t>
            </a:r>
            <a:r>
              <a:rPr lang="en-GB" sz="2400" dirty="0" err="1" smtClean="0"/>
              <a:t>večeri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kupnju</a:t>
            </a:r>
            <a:r>
              <a:rPr lang="en-GB" sz="2400" dirty="0" smtClean="0"/>
              <a:t> </a:t>
            </a:r>
            <a:r>
              <a:rPr lang="en-GB" sz="2400" dirty="0" err="1" smtClean="0"/>
              <a:t>kombija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Udrugu</a:t>
            </a:r>
            <a:r>
              <a:rPr lang="en-GB" sz="2400" dirty="0" smtClean="0"/>
              <a:t> </a:t>
            </a:r>
            <a:r>
              <a:rPr lang="en-GB" sz="2400" dirty="0" err="1" smtClean="0"/>
              <a:t>slijepih</a:t>
            </a:r>
            <a:r>
              <a:rPr lang="en-GB" sz="2400" dirty="0" smtClean="0"/>
              <a:t> </a:t>
            </a:r>
            <a:r>
              <a:rPr lang="en-GB" sz="2400" dirty="0" err="1" smtClean="0"/>
              <a:t>Splitko</a:t>
            </a:r>
            <a:r>
              <a:rPr lang="en-GB" sz="2400" dirty="0" smtClean="0"/>
              <a:t> – </a:t>
            </a:r>
            <a:r>
              <a:rPr lang="en-GB" sz="2400" dirty="0" err="1" smtClean="0"/>
              <a:t>dalmatinske</a:t>
            </a:r>
            <a:r>
              <a:rPr lang="en-GB" sz="2400" dirty="0" smtClean="0"/>
              <a:t> </a:t>
            </a:r>
            <a:r>
              <a:rPr lang="en-GB" sz="2400" dirty="0" err="1" smtClean="0"/>
              <a:t>županije</a:t>
            </a:r>
            <a:endParaRPr lang="en-GB" sz="2400" dirty="0" smtClean="0"/>
          </a:p>
          <a:p>
            <a:pPr lvl="0"/>
            <a:endParaRPr lang="en-GB" sz="2400" dirty="0"/>
          </a:p>
          <a:p>
            <a:pPr lvl="0"/>
            <a:r>
              <a:rPr lang="en-GB" sz="2400" b="1" dirty="0" smtClean="0"/>
              <a:t>U </a:t>
            </a:r>
            <a:r>
              <a:rPr lang="en-GB" sz="2400" b="1" dirty="0" err="1" smtClean="0"/>
              <a:t>svibnju</a:t>
            </a:r>
            <a:r>
              <a:rPr lang="en-GB" sz="2400" dirty="0" smtClean="0"/>
              <a:t>: LC </a:t>
            </a:r>
            <a:r>
              <a:rPr lang="en-GB" sz="2400" dirty="0" err="1" smtClean="0"/>
              <a:t>Kontesa</a:t>
            </a:r>
            <a:r>
              <a:rPr lang="en-GB" sz="2400" dirty="0" smtClean="0"/>
              <a:t> Nera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povjerenstvo</a:t>
            </a:r>
            <a:r>
              <a:rPr lang="en-GB" sz="2400" dirty="0" smtClean="0"/>
              <a:t> - Mali Montmartre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 smtClean="0"/>
              <a:t>Sloboštini</a:t>
            </a:r>
            <a:r>
              <a:rPr lang="en-GB" sz="2400" dirty="0" smtClean="0"/>
              <a:t> – </a:t>
            </a:r>
            <a:r>
              <a:rPr lang="en-GB" sz="2400" dirty="0" err="1" smtClean="0"/>
              <a:t>likovno</a:t>
            </a:r>
            <a:r>
              <a:rPr lang="en-GB" sz="2400" dirty="0" smtClean="0"/>
              <a:t> - </a:t>
            </a:r>
            <a:r>
              <a:rPr lang="en-GB" sz="2400" dirty="0" err="1" smtClean="0"/>
              <a:t>glazbena</a:t>
            </a:r>
            <a:r>
              <a:rPr lang="en-GB" sz="2400" dirty="0" smtClean="0"/>
              <a:t> </a:t>
            </a:r>
            <a:r>
              <a:rPr lang="en-GB" sz="2400" dirty="0" err="1" smtClean="0"/>
              <a:t>radionica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djecu</a:t>
            </a:r>
            <a:r>
              <a:rPr lang="en-GB" sz="2400" dirty="0" smtClean="0"/>
              <a:t> s </a:t>
            </a:r>
            <a:r>
              <a:rPr lang="en-GB" sz="2400" dirty="0" err="1" smtClean="0"/>
              <a:t>teškoćama</a:t>
            </a:r>
            <a:r>
              <a:rPr lang="en-GB" sz="2400" dirty="0" smtClean="0"/>
              <a:t> u </a:t>
            </a:r>
            <a:r>
              <a:rPr lang="en-GB" sz="2400" dirty="0" err="1" smtClean="0"/>
              <a:t>razvoju</a:t>
            </a:r>
            <a:r>
              <a:rPr lang="en-GB" sz="2400" dirty="0" smtClean="0"/>
              <a:t> – “</a:t>
            </a:r>
            <a:r>
              <a:rPr lang="en-GB" sz="2400" i="1" dirty="0" err="1" smtClean="0"/>
              <a:t>razlike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nas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spajaju</a:t>
            </a:r>
            <a:r>
              <a:rPr lang="en-GB" sz="2400" i="1" dirty="0" smtClean="0"/>
              <a:t>, ne </a:t>
            </a:r>
            <a:r>
              <a:rPr lang="en-GB" sz="2400" i="1" dirty="0" err="1" smtClean="0"/>
              <a:t>razdvajaju</a:t>
            </a:r>
            <a:r>
              <a:rPr lang="en-GB" sz="2400" i="1" dirty="0" smtClean="0"/>
              <a:t>”</a:t>
            </a:r>
          </a:p>
          <a:p>
            <a:pPr lvl="0"/>
            <a:endParaRPr lang="en-GB" sz="2400" i="1" dirty="0"/>
          </a:p>
          <a:p>
            <a:pPr lvl="0"/>
            <a:r>
              <a:rPr lang="en-GB" sz="2400" b="1" dirty="0" smtClean="0"/>
              <a:t>15.5. </a:t>
            </a:r>
            <a:r>
              <a:rPr lang="en-GB" sz="2400" dirty="0" err="1" smtClean="0"/>
              <a:t>Obilježavanje</a:t>
            </a:r>
            <a:r>
              <a:rPr lang="en-GB" sz="2400" dirty="0" smtClean="0"/>
              <a:t> </a:t>
            </a:r>
            <a:r>
              <a:rPr lang="en-GB" sz="2400" dirty="0" err="1"/>
              <a:t>Međunarodnog</a:t>
            </a:r>
            <a:r>
              <a:rPr lang="en-GB" sz="2400" dirty="0"/>
              <a:t> dana </a:t>
            </a:r>
            <a:r>
              <a:rPr lang="en-GB" sz="2400" dirty="0" err="1"/>
              <a:t>obitelji</a:t>
            </a:r>
            <a:endParaRPr lang="en-GB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34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5BD363-FFC3-498C-B9EE-6D27C924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Povjerenstvo</a:t>
            </a:r>
            <a:r>
              <a:rPr lang="en-GB" sz="2400" dirty="0" smtClean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prevenciju</a:t>
            </a:r>
            <a:r>
              <a:rPr lang="en-GB" sz="2400" dirty="0"/>
              <a:t> </a:t>
            </a:r>
            <a:r>
              <a:rPr lang="en-GB" sz="2400" dirty="0" err="1"/>
              <a:t>nasilja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očuvanje</a:t>
            </a:r>
            <a:r>
              <a:rPr lang="en-GB" sz="2400" dirty="0"/>
              <a:t> </a:t>
            </a:r>
            <a:r>
              <a:rPr lang="en-GB" sz="2400" dirty="0" err="1"/>
              <a:t>obitelji</a:t>
            </a:r>
            <a:r>
              <a:rPr lang="en-GB" sz="2400" dirty="0"/>
              <a:t> </a:t>
            </a:r>
            <a:r>
              <a:rPr lang="en-GB" sz="2400" dirty="0" err="1"/>
              <a:t>Distrikta</a:t>
            </a:r>
            <a:r>
              <a:rPr lang="en-GB" sz="2400" dirty="0"/>
              <a:t> 126</a:t>
            </a:r>
            <a:r>
              <a:rPr lang="en-GB" sz="2400" dirty="0" smtClean="0"/>
              <a:t> </a:t>
            </a:r>
            <a:r>
              <a:rPr lang="en-GB" sz="2400" dirty="0" err="1" smtClean="0"/>
              <a:t>Hrvatska</a:t>
            </a:r>
            <a:r>
              <a:rPr lang="en-GB" sz="2400" dirty="0" smtClean="0"/>
              <a:t> </a:t>
            </a:r>
            <a:r>
              <a:rPr lang="en-GB" sz="2400" dirty="0" err="1" smtClean="0"/>
              <a:t>donira</a:t>
            </a:r>
            <a:r>
              <a:rPr lang="en-GB" sz="2400" dirty="0" smtClean="0"/>
              <a:t> </a:t>
            </a:r>
            <a:r>
              <a:rPr lang="en-GB" sz="2400" dirty="0" err="1" smtClean="0"/>
              <a:t>djecu</a:t>
            </a:r>
            <a:r>
              <a:rPr lang="en-GB" sz="2400" dirty="0" smtClean="0"/>
              <a:t> bez </a:t>
            </a:r>
            <a:r>
              <a:rPr lang="en-GB" sz="2400" dirty="0" err="1" smtClean="0"/>
              <a:t>roditeljskog</a:t>
            </a:r>
            <a:r>
              <a:rPr lang="en-GB" sz="2400" dirty="0" smtClean="0"/>
              <a:t> </a:t>
            </a:r>
            <a:r>
              <a:rPr lang="en-GB" sz="2400" dirty="0" err="1" smtClean="0"/>
              <a:t>doma</a:t>
            </a:r>
            <a:r>
              <a:rPr lang="en-GB" sz="2400" dirty="0" smtClean="0"/>
              <a:t>, s </a:t>
            </a:r>
            <a:r>
              <a:rPr lang="en-GB" sz="2400" dirty="0" err="1" smtClean="0"/>
              <a:t>teškoćama</a:t>
            </a:r>
            <a:r>
              <a:rPr lang="en-GB" sz="2400" dirty="0" smtClean="0"/>
              <a:t> u </a:t>
            </a:r>
            <a:r>
              <a:rPr lang="en-GB" sz="2400" dirty="0" err="1" smtClean="0"/>
              <a:t>razvoju</a:t>
            </a:r>
            <a:r>
              <a:rPr lang="en-GB" sz="2400" dirty="0" smtClean="0"/>
              <a:t>, s </a:t>
            </a:r>
            <a:r>
              <a:rPr lang="en-GB" sz="2400" dirty="0" err="1" smtClean="0"/>
              <a:t>malignim</a:t>
            </a:r>
            <a:r>
              <a:rPr lang="en-GB" sz="2400" dirty="0" smtClean="0"/>
              <a:t> </a:t>
            </a:r>
            <a:r>
              <a:rPr lang="en-GB" sz="2400" dirty="0" err="1" smtClean="0"/>
              <a:t>bolestima</a:t>
            </a:r>
            <a:r>
              <a:rPr lang="en-GB" sz="2400" dirty="0" smtClean="0"/>
              <a:t>, </a:t>
            </a:r>
            <a:r>
              <a:rPr lang="en-GB" sz="2400" dirty="0" err="1" smtClean="0"/>
              <a:t>sportaše</a:t>
            </a:r>
            <a:r>
              <a:rPr lang="en-GB" sz="2400" dirty="0" smtClean="0"/>
              <a:t> s </a:t>
            </a:r>
            <a:r>
              <a:rPr lang="en-GB" sz="2400" dirty="0" err="1" smtClean="0"/>
              <a:t>invaliditetom</a:t>
            </a:r>
            <a:r>
              <a:rPr lang="en-GB" sz="2400" dirty="0" smtClean="0"/>
              <a:t>, </a:t>
            </a:r>
            <a:r>
              <a:rPr lang="en-GB" sz="2400" dirty="0" err="1" smtClean="0"/>
              <a:t>slijepe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slabovidne</a:t>
            </a:r>
            <a:r>
              <a:rPr lang="en-GB" sz="2400" dirty="0" smtClean="0"/>
              <a:t> </a:t>
            </a:r>
            <a:r>
              <a:rPr lang="en-GB" sz="2400" dirty="0" err="1" smtClean="0"/>
              <a:t>osobe</a:t>
            </a:r>
            <a:r>
              <a:rPr lang="en-GB" sz="2400" dirty="0" smtClean="0"/>
              <a:t>, </a:t>
            </a:r>
            <a:r>
              <a:rPr lang="en-GB" sz="2400" dirty="0" err="1" smtClean="0"/>
              <a:t>diljem</a:t>
            </a:r>
            <a:r>
              <a:rPr lang="en-GB" sz="2400" dirty="0" smtClean="0"/>
              <a:t> </a:t>
            </a:r>
            <a:r>
              <a:rPr lang="en-GB" sz="2400" dirty="0" err="1" smtClean="0"/>
              <a:t>Hrvatske</a:t>
            </a:r>
            <a:endParaRPr lang="en-GB" sz="2400" dirty="0" smtClean="0"/>
          </a:p>
          <a:p>
            <a:r>
              <a:rPr lang="en-GB" sz="2400" dirty="0" err="1" smtClean="0"/>
              <a:t>Sudjeluje</a:t>
            </a:r>
            <a:r>
              <a:rPr lang="en-GB" sz="2400" dirty="0" smtClean="0"/>
              <a:t> </a:t>
            </a:r>
            <a:r>
              <a:rPr lang="en-GB" sz="2400" dirty="0"/>
              <a:t>u </a:t>
            </a:r>
            <a:r>
              <a:rPr lang="en-GB" sz="2400" dirty="0" err="1"/>
              <a:t>mnogim</a:t>
            </a:r>
            <a:r>
              <a:rPr lang="en-GB" sz="2400" dirty="0"/>
              <a:t> </a:t>
            </a:r>
            <a:r>
              <a:rPr lang="en-GB" sz="2400" dirty="0" err="1"/>
              <a:t>aktivnostima</a:t>
            </a:r>
            <a:r>
              <a:rPr lang="en-GB" sz="2400" dirty="0"/>
              <a:t> </a:t>
            </a:r>
            <a:r>
              <a:rPr lang="en-GB" sz="2400" dirty="0" err="1"/>
              <a:t>Distrikta</a:t>
            </a:r>
            <a:r>
              <a:rPr lang="en-GB" sz="2400" dirty="0"/>
              <a:t>, </a:t>
            </a:r>
            <a:r>
              <a:rPr lang="en-GB" sz="2400" dirty="0" err="1"/>
              <a:t>osobito</a:t>
            </a:r>
            <a:r>
              <a:rPr lang="en-GB" sz="2400" dirty="0"/>
              <a:t> </a:t>
            </a:r>
            <a:r>
              <a:rPr lang="en-GB" sz="2400" dirty="0" err="1"/>
              <a:t>kada</a:t>
            </a:r>
            <a:r>
              <a:rPr lang="en-GB" sz="2400" dirty="0"/>
              <a:t> je u </a:t>
            </a:r>
            <a:r>
              <a:rPr lang="en-GB" sz="2400" dirty="0" err="1"/>
              <a:t>pitanju</a:t>
            </a:r>
            <a:r>
              <a:rPr lang="en-GB" sz="2400" dirty="0"/>
              <a:t> </a:t>
            </a:r>
            <a:r>
              <a:rPr lang="en-GB" sz="2400" dirty="0" err="1"/>
              <a:t>pomoć</a:t>
            </a:r>
            <a:r>
              <a:rPr lang="en-GB" sz="2400" dirty="0"/>
              <a:t> </a:t>
            </a:r>
            <a:r>
              <a:rPr lang="en-GB" sz="2400" dirty="0" err="1"/>
              <a:t>stradalima</a:t>
            </a:r>
            <a:r>
              <a:rPr lang="en-GB" sz="2400" dirty="0"/>
              <a:t> u </a:t>
            </a:r>
            <a:r>
              <a:rPr lang="en-GB" sz="2400" dirty="0" err="1"/>
              <a:t>prirodnim</a:t>
            </a:r>
            <a:r>
              <a:rPr lang="en-GB" sz="2400" dirty="0"/>
              <a:t> </a:t>
            </a:r>
            <a:r>
              <a:rPr lang="en-GB" sz="2400" dirty="0" err="1"/>
              <a:t>katastrofama</a:t>
            </a:r>
            <a:r>
              <a:rPr lang="en-GB" sz="2400" dirty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ratovima</a:t>
            </a:r>
            <a:endParaRPr lang="en-GB" sz="2400" dirty="0"/>
          </a:p>
          <a:p>
            <a:pPr marL="0" indent="0">
              <a:buNone/>
            </a:pPr>
            <a:r>
              <a:rPr lang="en-GB" dirty="0"/>
              <a:t>                             </a:t>
            </a:r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b="1" dirty="0" smtClean="0"/>
              <a:t>                       </a:t>
            </a:r>
            <a:r>
              <a:rPr lang="hr-HR" b="1" dirty="0" smtClean="0"/>
              <a:t>                   PODRŽI. OSNAŽI. RASTI</a:t>
            </a:r>
            <a:endParaRPr lang="en-GB" dirty="0" smtClean="0"/>
          </a:p>
          <a:p>
            <a:pPr marL="0" indent="0">
              <a:buNone/>
            </a:pPr>
            <a:r>
              <a:rPr lang="hr-HR" b="1" dirty="0"/>
              <a:t> </a:t>
            </a:r>
            <a:endParaRPr lang="en-GB" b="1" dirty="0"/>
          </a:p>
          <a:p>
            <a:pPr marL="0" indent="0">
              <a:buNone/>
            </a:pPr>
            <a:r>
              <a:rPr lang="hr-HR" b="1" dirty="0"/>
              <a:t>                                          </a:t>
            </a:r>
            <a:r>
              <a:rPr lang="en-GB" b="1" dirty="0" smtClean="0"/>
              <a:t>        </a:t>
            </a:r>
            <a:r>
              <a:rPr lang="hr-HR" b="1" dirty="0" smtClean="0"/>
              <a:t> </a:t>
            </a:r>
            <a:r>
              <a:rPr lang="hr-HR" b="1" dirty="0"/>
              <a:t>MI SLUŽIMO!</a:t>
            </a:r>
            <a:endParaRPr lang="en-GB" b="1" dirty="0"/>
          </a:p>
          <a:p>
            <a:endParaRPr lang="en-GB" dirty="0"/>
          </a:p>
        </p:txBody>
      </p:sp>
      <p:pic>
        <p:nvPicPr>
          <p:cNvPr id="1026" name="Picture 2" descr="https://lions.hr/sites/all/themes/rotaryhr/images/logo/lions_district_logo_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863" y="38346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ions.hr/sites/all/themes/rotaryhr/lions_hr_logo_original.png">
            <a:hlinkClick r:id="rId3" tooltip="lions.h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1" y="383461"/>
            <a:ext cx="118416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22" y="227467"/>
            <a:ext cx="973123" cy="143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Moto: „Kistom, perom, glazbom, sportom i kulturom protiv nasilja“</a:t>
            </a:r>
            <a:endParaRPr lang="en-GB" dirty="0"/>
          </a:p>
          <a:p>
            <a:r>
              <a:rPr lang="hr-HR" dirty="0" smtClean="0"/>
              <a:t>Multidisciplinarno </a:t>
            </a:r>
          </a:p>
          <a:p>
            <a:r>
              <a:rPr lang="hr-HR" dirty="0" smtClean="0"/>
              <a:t>Cilj</a:t>
            </a:r>
            <a:r>
              <a:rPr lang="en-GB" dirty="0" smtClean="0"/>
              <a:t>: p</a:t>
            </a:r>
            <a:r>
              <a:rPr lang="hr-HR" dirty="0" smtClean="0"/>
              <a:t>odizanje svijesti o nasilju i prevenciji nasilja</a:t>
            </a:r>
          </a:p>
          <a:p>
            <a:r>
              <a:rPr lang="en-GB" dirty="0" smtClean="0"/>
              <a:t>P</a:t>
            </a:r>
            <a:r>
              <a:rPr lang="hr-HR" dirty="0"/>
              <a:t>rogram </a:t>
            </a:r>
            <a:r>
              <a:rPr lang="en-GB" dirty="0" smtClean="0"/>
              <a:t>-</a:t>
            </a:r>
            <a:r>
              <a:rPr lang="hr-HR" dirty="0" smtClean="0"/>
              <a:t> </a:t>
            </a:r>
            <a:r>
              <a:rPr lang="hr-HR" dirty="0"/>
              <a:t>edukativna </a:t>
            </a:r>
            <a:r>
              <a:rPr lang="hr-HR" dirty="0" smtClean="0"/>
              <a:t>predavanja</a:t>
            </a:r>
            <a:r>
              <a:rPr lang="en-GB" dirty="0" smtClean="0"/>
              <a:t>,</a:t>
            </a:r>
            <a:r>
              <a:rPr lang="hr-HR" dirty="0" smtClean="0"/>
              <a:t> </a:t>
            </a:r>
            <a:r>
              <a:rPr lang="hr-HR" dirty="0"/>
              <a:t>sportske i kulturne</a:t>
            </a:r>
            <a:r>
              <a:rPr lang="en-GB" dirty="0"/>
              <a:t> </a:t>
            </a:r>
            <a:r>
              <a:rPr lang="hr-HR" dirty="0"/>
              <a:t>aktivnosti humanitarnog karaktera</a:t>
            </a:r>
            <a:endParaRPr lang="en-GB" dirty="0"/>
          </a:p>
          <a:p>
            <a:r>
              <a:rPr lang="hr-HR" dirty="0" smtClean="0"/>
              <a:t>Donacije </a:t>
            </a:r>
            <a:r>
              <a:rPr lang="hr-HR" dirty="0"/>
              <a:t>sportašima s invaliditetom, slijepim i slabovidnim osobama, djeci s</a:t>
            </a:r>
            <a:r>
              <a:rPr lang="en-GB" dirty="0"/>
              <a:t> </a:t>
            </a:r>
            <a:r>
              <a:rPr lang="hr-HR" dirty="0"/>
              <a:t>malignim bolestima, djeci i mladima s teškoćama u razvoju, djeci bez</a:t>
            </a:r>
            <a:r>
              <a:rPr lang="en-GB" dirty="0"/>
              <a:t> </a:t>
            </a:r>
            <a:r>
              <a:rPr lang="hr-HR" dirty="0"/>
              <a:t>roditeljske skrbi i drugim potrebitima</a:t>
            </a:r>
          </a:p>
        </p:txBody>
      </p:sp>
    </p:spTree>
    <p:extLst>
      <p:ext uri="{BB962C8B-B14F-4D97-AF65-F5344CB8AC3E}">
        <p14:creationId xmlns:p14="http://schemas.microsoft.com/office/powerpoint/2010/main" val="23711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C08854-243B-4CD8-8B7F-0D322209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Članovi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B3FB24-9033-4262-96D2-D3E3282B2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47500" lnSpcReduction="20000"/>
          </a:bodyPr>
          <a:lstStyle/>
          <a:p>
            <a:r>
              <a:rPr lang="hr-HR" sz="3300" b="1" u="sng" dirty="0"/>
              <a:t>Regija sjever</a:t>
            </a:r>
            <a:r>
              <a:rPr lang="en-GB" sz="3300" b="1" u="sng" dirty="0"/>
              <a:t>:</a:t>
            </a:r>
          </a:p>
          <a:p>
            <a:r>
              <a:rPr lang="en-GB" sz="3300" i="1" dirty="0"/>
              <a:t>L</a:t>
            </a:r>
            <a:r>
              <a:rPr lang="hr-HR" sz="3300" i="1" dirty="0"/>
              <a:t>C Kontesa Nera</a:t>
            </a:r>
            <a:endParaRPr lang="en-GB" sz="3300" i="1" dirty="0"/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 err="1"/>
              <a:t>Rozina</a:t>
            </a:r>
            <a:r>
              <a:rPr lang="hr-HR" sz="3300" dirty="0"/>
              <a:t> –Marija Milčić</a:t>
            </a:r>
            <a:endParaRPr lang="en-GB" sz="3300" dirty="0">
              <a:effectLst/>
            </a:endParaRPr>
          </a:p>
          <a:p>
            <a:r>
              <a:rPr lang="hr-HR" sz="3300" i="1" dirty="0"/>
              <a:t>LC Popovača</a:t>
            </a:r>
            <a:endParaRPr lang="en-GB" sz="3300" i="1" dirty="0"/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/>
              <a:t>Radmila Pavličić</a:t>
            </a:r>
            <a:endParaRPr lang="en-GB" sz="3300" dirty="0"/>
          </a:p>
          <a:p>
            <a:r>
              <a:rPr lang="hr-HR" sz="3300" i="1" dirty="0"/>
              <a:t>LC Zrinjevac</a:t>
            </a:r>
            <a:endParaRPr lang="en-GB" sz="3300" i="1" dirty="0"/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/>
              <a:t>Ilijana </a:t>
            </a:r>
            <a:r>
              <a:rPr lang="hr-HR" sz="3300" dirty="0" smtClean="0"/>
              <a:t>Palčec</a:t>
            </a:r>
            <a:endParaRPr lang="en-GB" sz="3300" dirty="0" smtClean="0"/>
          </a:p>
          <a:p>
            <a:pPr marL="0" indent="0">
              <a:buNone/>
            </a:pPr>
            <a:r>
              <a:rPr lang="en-GB" sz="3300" dirty="0" smtClean="0"/>
              <a:t>    </a:t>
            </a:r>
            <a:r>
              <a:rPr lang="en-GB" sz="3300" i="1" dirty="0" smtClean="0"/>
              <a:t>LC </a:t>
            </a:r>
            <a:r>
              <a:rPr lang="en-GB" sz="3300" i="1" dirty="0" err="1" smtClean="0"/>
              <a:t>Frankopan</a:t>
            </a:r>
            <a:endParaRPr lang="en-GB" sz="3300" i="1" dirty="0" smtClean="0"/>
          </a:p>
          <a:p>
            <a:pPr marL="0" indent="0">
              <a:buNone/>
            </a:pPr>
            <a:r>
              <a:rPr lang="en-GB" sz="3300" dirty="0" smtClean="0"/>
              <a:t>    Maja </a:t>
            </a:r>
            <a:r>
              <a:rPr lang="en-GB" sz="3300" dirty="0" err="1" smtClean="0"/>
              <a:t>Salopek</a:t>
            </a:r>
            <a:endParaRPr lang="en-GB" sz="3300" dirty="0"/>
          </a:p>
          <a:p>
            <a:r>
              <a:rPr lang="hr-HR" sz="3300" b="1" u="sng" dirty="0"/>
              <a:t>Regija zapad</a:t>
            </a:r>
            <a:endParaRPr lang="en-GB" sz="3300" dirty="0"/>
          </a:p>
          <a:p>
            <a:r>
              <a:rPr lang="hr-HR" sz="3300" i="1" dirty="0"/>
              <a:t>LC Pula</a:t>
            </a:r>
            <a:endParaRPr lang="en-GB" sz="3300" i="1" dirty="0"/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/>
              <a:t>Vesna Plavšić</a:t>
            </a:r>
            <a:endParaRPr lang="en-GB" sz="3300" dirty="0"/>
          </a:p>
          <a:p>
            <a:r>
              <a:rPr lang="hr-HR" sz="3300" i="1" dirty="0"/>
              <a:t>LC Novigrad</a:t>
            </a:r>
            <a:endParaRPr lang="en-GB" sz="3300" i="1" dirty="0"/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/>
              <a:t>Željko </a:t>
            </a:r>
            <a:r>
              <a:rPr lang="hr-HR" sz="3300" dirty="0" err="1"/>
              <a:t>Gucunski</a:t>
            </a:r>
            <a:endParaRPr lang="en-GB" sz="3300" dirty="0"/>
          </a:p>
          <a:p>
            <a:r>
              <a:rPr lang="hr-HR" sz="3300" b="1" u="sng" dirty="0"/>
              <a:t>Regija istok</a:t>
            </a:r>
            <a:endParaRPr lang="en-GB" sz="3300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  </a:t>
            </a:r>
            <a:r>
              <a:rPr lang="hr-HR" sz="3300" i="1" dirty="0"/>
              <a:t>LC </a:t>
            </a:r>
            <a:r>
              <a:rPr lang="hr-HR" sz="3300" i="1" dirty="0" err="1"/>
              <a:t>Mursa</a:t>
            </a:r>
            <a:endParaRPr lang="en-GB" sz="3300" i="1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  </a:t>
            </a:r>
            <a:r>
              <a:rPr lang="hr-HR" sz="3300" dirty="0" err="1"/>
              <a:t>Vesnica</a:t>
            </a:r>
            <a:r>
              <a:rPr lang="hr-HR" sz="3300" dirty="0"/>
              <a:t> Mlinarević (</a:t>
            </a:r>
            <a:r>
              <a:rPr lang="hr-HR" sz="3300" b="1" dirty="0"/>
              <a:t>+</a:t>
            </a:r>
            <a:r>
              <a:rPr lang="hr-HR" sz="3300" dirty="0"/>
              <a:t>)</a:t>
            </a:r>
            <a:endParaRPr lang="en-GB" sz="3300" dirty="0">
              <a:effectLst/>
            </a:endParaRPr>
          </a:p>
          <a:p>
            <a:endParaRPr lang="en-GB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C3BEDA-3613-40BF-A33B-84279F966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88009"/>
          </a:xfrm>
        </p:spPr>
        <p:txBody>
          <a:bodyPr>
            <a:normAutofit fontScale="47500" lnSpcReduction="20000"/>
          </a:bodyPr>
          <a:lstStyle/>
          <a:p>
            <a:r>
              <a:rPr lang="hr-HR" sz="3300" b="1" u="sng" dirty="0"/>
              <a:t>Regija jug</a:t>
            </a:r>
            <a:endParaRPr lang="en-GB" sz="3300" dirty="0">
              <a:effectLst/>
            </a:endParaRPr>
          </a:p>
          <a:p>
            <a:r>
              <a:rPr lang="hr-HR" sz="3300" i="1" dirty="0"/>
              <a:t>LC Marjan</a:t>
            </a:r>
            <a:endParaRPr lang="en-GB" sz="3300" i="1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/>
              <a:t>Selma Kuvačić</a:t>
            </a:r>
            <a:endParaRPr lang="en-GB" sz="3300" dirty="0"/>
          </a:p>
          <a:p>
            <a:pPr marL="0" indent="0">
              <a:buNone/>
            </a:pPr>
            <a:r>
              <a:rPr lang="en-GB" sz="3300" dirty="0"/>
              <a:t>     </a:t>
            </a:r>
            <a:r>
              <a:rPr lang="hr-HR" sz="3300" dirty="0"/>
              <a:t>Tamara Matić</a:t>
            </a:r>
            <a:endParaRPr lang="en-GB" sz="3300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</a:t>
            </a:r>
            <a:r>
              <a:rPr lang="en-GB" sz="3300" dirty="0" smtClean="0"/>
              <a:t> </a:t>
            </a:r>
            <a:r>
              <a:rPr lang="hr-HR" sz="3300" dirty="0"/>
              <a:t>Sanja Bratić</a:t>
            </a:r>
            <a:endParaRPr lang="en-GB" sz="3300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</a:t>
            </a:r>
            <a:r>
              <a:rPr lang="en-GB" sz="3300" dirty="0" smtClean="0"/>
              <a:t> </a:t>
            </a:r>
            <a:r>
              <a:rPr lang="hr-HR" sz="3300" dirty="0"/>
              <a:t>Vesna Marković</a:t>
            </a:r>
            <a:endParaRPr lang="en-GB" sz="3300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</a:t>
            </a:r>
            <a:r>
              <a:rPr lang="en-GB" sz="3300" dirty="0" smtClean="0"/>
              <a:t> </a:t>
            </a:r>
            <a:r>
              <a:rPr lang="hr-HR" sz="3300" dirty="0"/>
              <a:t>Gordana </a:t>
            </a:r>
            <a:r>
              <a:rPr lang="hr-HR" sz="3300" dirty="0" err="1"/>
              <a:t>Naletilić</a:t>
            </a:r>
            <a:endParaRPr lang="en-GB" sz="3300" dirty="0">
              <a:effectLst/>
            </a:endParaRPr>
          </a:p>
          <a:p>
            <a:r>
              <a:rPr lang="hr-HR" sz="3300" i="1" dirty="0"/>
              <a:t>LC Salona Solin</a:t>
            </a:r>
            <a:endParaRPr lang="en-GB" sz="3300" i="1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  </a:t>
            </a:r>
            <a:r>
              <a:rPr lang="hr-HR" sz="3300" dirty="0"/>
              <a:t>Radojka Boban </a:t>
            </a:r>
            <a:r>
              <a:rPr lang="hr-HR" sz="3300" dirty="0" err="1"/>
              <a:t>Trebotić</a:t>
            </a:r>
            <a:r>
              <a:rPr lang="hr-HR" sz="3300" dirty="0"/>
              <a:t> </a:t>
            </a:r>
            <a:endParaRPr lang="en-GB" sz="3300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  </a:t>
            </a:r>
            <a:r>
              <a:rPr lang="hr-HR" sz="3300" dirty="0"/>
              <a:t>Virni </a:t>
            </a:r>
            <a:r>
              <a:rPr lang="hr-HR" sz="3300" dirty="0" err="1"/>
              <a:t>Vujanić</a:t>
            </a:r>
            <a:endParaRPr lang="en-GB" sz="3300" dirty="0">
              <a:effectLst/>
            </a:endParaRPr>
          </a:p>
          <a:p>
            <a:r>
              <a:rPr lang="hr-HR" sz="3300" i="1" dirty="0"/>
              <a:t>LC Zadar</a:t>
            </a:r>
            <a:endParaRPr lang="en-GB" sz="3300" i="1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      </a:t>
            </a:r>
            <a:r>
              <a:rPr lang="hr-HR" sz="3300" dirty="0"/>
              <a:t>Davorka </a:t>
            </a:r>
            <a:r>
              <a:rPr lang="hr-HR" sz="3300" dirty="0" err="1"/>
              <a:t>Mezić</a:t>
            </a:r>
            <a:endParaRPr lang="en-GB" sz="3300" dirty="0"/>
          </a:p>
          <a:p>
            <a:pPr marL="0" indent="0">
              <a:buNone/>
            </a:pPr>
            <a:endParaRPr lang="en-GB" sz="3300" dirty="0">
              <a:effectLst/>
            </a:endParaRPr>
          </a:p>
          <a:p>
            <a:pPr marL="0" indent="0">
              <a:buNone/>
            </a:pPr>
            <a:r>
              <a:rPr lang="en-GB" sz="3300" b="1" dirty="0" err="1">
                <a:effectLst/>
              </a:rPr>
              <a:t>Predsjednica</a:t>
            </a:r>
            <a:endParaRPr lang="en-GB" sz="3300" b="1" dirty="0">
              <a:effectLst/>
            </a:endParaRPr>
          </a:p>
          <a:p>
            <a:pPr marL="0" indent="0">
              <a:buNone/>
            </a:pPr>
            <a:r>
              <a:rPr lang="en-GB" sz="3300" dirty="0"/>
              <a:t>Branka Polić</a:t>
            </a:r>
            <a:endParaRPr lang="en-GB" sz="33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90A53A-C723-4B54-BFCC-8666A1DE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350"/>
              </a:lnSpc>
              <a:spcBef>
                <a:spcPts val="375"/>
              </a:spcBef>
            </a:pPr>
            <a:r>
              <a:rPr lang="hr-HR" sz="3600" b="1" dirty="0">
                <a:solidFill>
                  <a:srgbClr val="000000"/>
                </a:solidFill>
                <a:effectLst/>
              </a:rPr>
              <a:t>5.10.2025. „Rice for </a:t>
            </a:r>
            <a:r>
              <a:rPr lang="hr-HR" sz="3600" b="1" dirty="0" smtClean="0">
                <a:solidFill>
                  <a:srgbClr val="000000"/>
                </a:solidFill>
                <a:effectLst/>
              </a:rPr>
              <a:t>t</a:t>
            </a:r>
            <a:r>
              <a:rPr lang="en-GB" sz="3600" b="1" dirty="0" smtClean="0">
                <a:solidFill>
                  <a:srgbClr val="000000"/>
                </a:solidFill>
                <a:effectLst/>
              </a:rPr>
              <a:t>he </a:t>
            </a:r>
            <a:r>
              <a:rPr lang="hr-HR" sz="3600" b="1" dirty="0" smtClean="0">
                <a:solidFill>
                  <a:srgbClr val="000000"/>
                </a:solidFill>
                <a:effectLst/>
              </a:rPr>
              <a:t>cure</a:t>
            </a:r>
            <a:r>
              <a:rPr lang="hr-HR" sz="3600" b="1" dirty="0">
                <a:solidFill>
                  <a:srgbClr val="000000"/>
                </a:solidFill>
                <a:effectLst/>
              </a:rPr>
              <a:t>“</a:t>
            </a:r>
            <a:r>
              <a:rPr lang="en-GB" sz="3600" b="1" dirty="0">
                <a:effectLst/>
              </a:rPr>
              <a:t/>
            </a:r>
            <a:br>
              <a:rPr lang="en-GB" sz="3600" b="1" dirty="0">
                <a:effectLst/>
              </a:rPr>
            </a:br>
            <a:r>
              <a:rPr lang="hr-HR" sz="2800" dirty="0">
                <a:effectLst/>
                <a:ea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/>
            </a:r>
            <a:br>
              <a:rPr lang="en-GB" sz="1800" dirty="0">
                <a:effectLst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A229AD-7598-4179-912F-2932D768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Klubovi Regije jug i Povjerenstvo </a:t>
            </a:r>
            <a:r>
              <a:rPr lang="en-GB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najveć</a:t>
            </a:r>
            <a:r>
              <a:rPr lang="en-GB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humanitarn utr</a:t>
            </a:r>
            <a:r>
              <a:rPr lang="en-GB" sz="24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ka</a:t>
            </a:r>
            <a:r>
              <a:rPr lang="en-GB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na </a:t>
            </a:r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svijetu </a:t>
            </a:r>
            <a:endParaRPr lang="en-GB" sz="2400" dirty="0" smtClean="0">
              <a:solidFill>
                <a:srgbClr val="222222"/>
              </a:solidFill>
              <a:effectLst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Na </a:t>
            </a:r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splitskoj Rivi 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5300 sudionika</a:t>
            </a:r>
            <a:endParaRPr lang="en-GB" sz="2400" dirty="0" smtClean="0">
              <a:solidFill>
                <a:srgbClr val="222222"/>
              </a:solidFill>
              <a:effectLst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Podrška ženama</a:t>
            </a:r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oboljelim</a:t>
            </a:r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 od raka 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dojke</a:t>
            </a:r>
            <a:endParaRPr lang="en-GB" sz="2400" dirty="0" smtClean="0">
              <a:solidFill>
                <a:srgbClr val="222222"/>
              </a:solidFill>
              <a:effectLst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Prikupljena sredstva </a:t>
            </a:r>
            <a:r>
              <a:rPr lang="en-GB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z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kupnju </a:t>
            </a:r>
            <a:r>
              <a:rPr lang="en-GB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MR </a:t>
            </a:r>
            <a:r>
              <a:rPr lang="hr-HR" sz="24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aparata KBC-u </a:t>
            </a:r>
            <a:r>
              <a:rPr lang="hr-HR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Split</a:t>
            </a:r>
            <a:endParaRPr lang="en-GB" sz="2400" dirty="0">
              <a:solidFill>
                <a:srgbClr val="222222"/>
              </a:solidFill>
              <a:effectLst/>
              <a:ea typeface="Times New Roman" panose="02020603050405020304" pitchFamily="18" charset="0"/>
            </a:endParaRPr>
          </a:p>
          <a:p>
            <a:endParaRPr lang="en-GB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7E66B9-F02F-42EC-8262-11A0EF2B11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7" y="3898703"/>
            <a:ext cx="3672315" cy="251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8CC43A-61A8-4F1F-89C2-F9758FEE8F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81" y="3898703"/>
            <a:ext cx="3672315" cy="259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086F4F5-4332-45AC-93AF-7580A24F99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01" y="3823138"/>
            <a:ext cx="3405188" cy="2594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0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11.10. 2025. „Gađanje glinenih golubova“</a:t>
            </a:r>
            <a:r>
              <a:rPr lang="en-GB" sz="3600" b="1" dirty="0"/>
              <a:t/>
            </a:r>
            <a:br>
              <a:rPr lang="en-GB" sz="3600" b="1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LC </a:t>
            </a:r>
            <a:r>
              <a:rPr lang="hr-HR" sz="2400" dirty="0"/>
              <a:t>Salona i Povjerenstvo </a:t>
            </a:r>
            <a:r>
              <a:rPr lang="en-GB" sz="2400" dirty="0" smtClean="0"/>
              <a:t>n</a:t>
            </a:r>
            <a:r>
              <a:rPr lang="hr-HR" sz="2400" dirty="0" smtClean="0"/>
              <a:t>a </a:t>
            </a:r>
            <a:r>
              <a:rPr lang="hr-HR" sz="2400" dirty="0"/>
              <a:t>streljani sv. Kajo u Solinu, u prostorijama Streljačkog kluba “</a:t>
            </a:r>
            <a:r>
              <a:rPr lang="hr-HR" sz="2400" dirty="0" smtClean="0"/>
              <a:t>Voljak</a:t>
            </a:r>
            <a:r>
              <a:rPr lang="en-GB" sz="2400" dirty="0" smtClean="0"/>
              <a:t>”</a:t>
            </a:r>
          </a:p>
          <a:p>
            <a:r>
              <a:rPr lang="hr-HR" sz="2400" dirty="0" smtClean="0"/>
              <a:t>Donacijska</a:t>
            </a:r>
            <a:r>
              <a:rPr lang="en-GB" sz="2400" dirty="0" smtClean="0"/>
              <a:t> s</a:t>
            </a:r>
            <a:r>
              <a:rPr lang="hr-HR" sz="2400" dirty="0" smtClean="0"/>
              <a:t>redstva dodijeljena sportašima </a:t>
            </a:r>
            <a:r>
              <a:rPr lang="hr-HR" sz="2400" dirty="0"/>
              <a:t>s invaliditetom </a:t>
            </a:r>
            <a:r>
              <a:rPr lang="en-GB" sz="2400" dirty="0" smtClean="0"/>
              <a:t>– </a:t>
            </a:r>
            <a:r>
              <a:rPr lang="hr-HR" sz="2400" dirty="0" smtClean="0"/>
              <a:t>prvacima</a:t>
            </a:r>
            <a:r>
              <a:rPr lang="en-GB" sz="2400" dirty="0" smtClean="0"/>
              <a:t> </a:t>
            </a:r>
            <a:r>
              <a:rPr lang="en-GB" sz="2400" dirty="0" err="1" smtClean="0"/>
              <a:t>Hrvatske</a:t>
            </a:r>
            <a:r>
              <a:rPr lang="en-GB" sz="2400" dirty="0" smtClean="0"/>
              <a:t> u </a:t>
            </a:r>
            <a:r>
              <a:rPr lang="hr-HR" sz="2400" dirty="0" smtClean="0"/>
              <a:t>visećim</a:t>
            </a:r>
            <a:r>
              <a:rPr lang="en-GB" sz="2400" dirty="0" smtClean="0"/>
              <a:t> </a:t>
            </a:r>
            <a:r>
              <a:rPr lang="hr-HR" sz="2400" dirty="0" smtClean="0"/>
              <a:t>kuglanama</a:t>
            </a:r>
            <a:endParaRPr lang="en-GB" sz="2400" dirty="0" smtClean="0"/>
          </a:p>
          <a:p>
            <a:endParaRPr lang="hr-HR" dirty="0"/>
          </a:p>
        </p:txBody>
      </p:sp>
      <p:pic>
        <p:nvPicPr>
          <p:cNvPr id="4" name="Slika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3" y="4016958"/>
            <a:ext cx="2567031" cy="25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50" y="4016957"/>
            <a:ext cx="2466363" cy="254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49" y="4016957"/>
            <a:ext cx="2609403" cy="254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8" y="4016958"/>
            <a:ext cx="3340647" cy="254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28.10.2025</a:t>
            </a:r>
            <a:r>
              <a:rPr lang="hr-HR" sz="4000" b="1" dirty="0" smtClean="0"/>
              <a:t>. Svečano </a:t>
            </a:r>
            <a:r>
              <a:rPr lang="en-GB" sz="4000" b="1" dirty="0" err="1" smtClean="0"/>
              <a:t>otvaranje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prvog</a:t>
            </a:r>
            <a:r>
              <a:rPr lang="en-GB" sz="4000" b="1" dirty="0" smtClean="0"/>
              <a:t> u </a:t>
            </a:r>
            <a:r>
              <a:rPr lang="en-GB" sz="4000" b="1" dirty="0" err="1" smtClean="0"/>
              <a:t>Hrvatskoj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dječjeg</a:t>
            </a:r>
            <a:r>
              <a:rPr lang="en-GB" sz="4000" b="1" dirty="0" smtClean="0"/>
              <a:t> </a:t>
            </a:r>
            <a:r>
              <a:rPr lang="en-GB" sz="4000" b="1" dirty="0" err="1"/>
              <a:t>palijativnog</a:t>
            </a:r>
            <a:r>
              <a:rPr lang="en-GB" sz="4000" b="1" dirty="0"/>
              <a:t> </a:t>
            </a:r>
            <a:r>
              <a:rPr lang="en-GB" sz="4000" b="1" dirty="0" err="1"/>
              <a:t>stacionara</a:t>
            </a:r>
            <a:r>
              <a:rPr lang="en-GB" sz="4000" b="1" dirty="0"/>
              <a:t> u </a:t>
            </a:r>
            <a:r>
              <a:rPr lang="en-GB" sz="4000" b="1" dirty="0" err="1" smtClean="0"/>
              <a:t>hospiciju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Matošić</a:t>
            </a:r>
            <a:r>
              <a:rPr lang="en-GB" sz="4000" b="1" dirty="0" smtClean="0"/>
              <a:t> u </a:t>
            </a:r>
            <a:r>
              <a:rPr lang="en-GB" sz="4000" b="1" dirty="0" err="1" smtClean="0"/>
              <a:t>Splitu</a:t>
            </a:r>
            <a:r>
              <a:rPr lang="en-GB" dirty="0"/>
              <a:t/>
            </a:r>
            <a:br>
              <a:rPr lang="en-GB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LC </a:t>
            </a:r>
            <a:r>
              <a:rPr lang="en-GB" sz="2000" dirty="0" err="1" smtClean="0"/>
              <a:t>Regije</a:t>
            </a:r>
            <a:r>
              <a:rPr lang="en-GB" sz="2000" dirty="0" smtClean="0"/>
              <a:t> jug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hr-HR" sz="2000" dirty="0" smtClean="0"/>
              <a:t>Povjerenstv</a:t>
            </a:r>
            <a:r>
              <a:rPr lang="en-GB" sz="2000" dirty="0" smtClean="0"/>
              <a:t>o</a:t>
            </a:r>
            <a:r>
              <a:rPr lang="hr-HR" sz="2000" dirty="0" smtClean="0"/>
              <a:t> osmislili </a:t>
            </a:r>
            <a:r>
              <a:rPr lang="hr-HR" sz="2000" dirty="0"/>
              <a:t>su </a:t>
            </a:r>
            <a:r>
              <a:rPr lang="en-GB" sz="2000" dirty="0" err="1" smtClean="0"/>
              <a:t>humanitarno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</a:t>
            </a:r>
            <a:r>
              <a:rPr lang="en-GB" sz="2000" dirty="0" err="1" smtClean="0"/>
              <a:t>donacijsku</a:t>
            </a:r>
            <a:r>
              <a:rPr lang="en-GB" sz="2000" dirty="0" smtClean="0"/>
              <a:t> </a:t>
            </a:r>
            <a:r>
              <a:rPr lang="en-GB" sz="2000" dirty="0" err="1" smtClean="0"/>
              <a:t>večer</a:t>
            </a:r>
            <a:r>
              <a:rPr lang="hr-HR" sz="2000" dirty="0" smtClean="0"/>
              <a:t> “</a:t>
            </a:r>
            <a:r>
              <a:rPr lang="hr-HR" sz="2000" dirty="0"/>
              <a:t>Zagrljaj </a:t>
            </a:r>
            <a:r>
              <a:rPr lang="hr-HR" sz="2000" dirty="0" smtClean="0"/>
              <a:t>nade</a:t>
            </a:r>
            <a:r>
              <a:rPr lang="en-GB" sz="2000" dirty="0" smtClean="0"/>
              <a:t>”</a:t>
            </a:r>
          </a:p>
          <a:p>
            <a:r>
              <a:rPr lang="en-GB" sz="2000" dirty="0" err="1" smtClean="0"/>
              <a:t>Prikupilo</a:t>
            </a:r>
            <a:r>
              <a:rPr lang="en-GB" sz="2000" dirty="0" smtClean="0"/>
              <a:t> se </a:t>
            </a:r>
            <a:r>
              <a:rPr lang="en-GB" sz="2000" dirty="0" err="1" smtClean="0"/>
              <a:t>preko</a:t>
            </a:r>
            <a:r>
              <a:rPr lang="en-GB" sz="2000" dirty="0" smtClean="0"/>
              <a:t> 38 000 </a:t>
            </a:r>
            <a:r>
              <a:rPr lang="en-GB" sz="2000" dirty="0" err="1" smtClean="0"/>
              <a:t>eura</a:t>
            </a:r>
            <a:r>
              <a:rPr lang="en-GB" sz="2000" dirty="0" smtClean="0"/>
              <a:t> + </a:t>
            </a:r>
            <a:r>
              <a:rPr lang="en-GB" sz="2000" dirty="0" err="1" smtClean="0"/>
              <a:t>donacija</a:t>
            </a:r>
            <a:r>
              <a:rPr lang="en-GB" sz="2000" dirty="0" smtClean="0"/>
              <a:t> 20 000 </a:t>
            </a:r>
            <a:r>
              <a:rPr lang="en-GB" sz="2000" dirty="0" err="1" smtClean="0"/>
              <a:t>eura</a:t>
            </a:r>
            <a:r>
              <a:rPr lang="en-GB" sz="2000" dirty="0" smtClean="0"/>
              <a:t> </a:t>
            </a:r>
            <a:r>
              <a:rPr lang="en-GB" sz="2000" dirty="0" err="1" smtClean="0"/>
              <a:t>Ane</a:t>
            </a:r>
            <a:r>
              <a:rPr lang="en-GB" sz="2000" dirty="0" smtClean="0"/>
              <a:t> </a:t>
            </a:r>
            <a:r>
              <a:rPr lang="en-GB" sz="2000" dirty="0" err="1" smtClean="0"/>
              <a:t>Gruica</a:t>
            </a:r>
            <a:r>
              <a:rPr lang="en-GB" sz="2000" dirty="0" smtClean="0"/>
              <a:t> </a:t>
            </a:r>
            <a:r>
              <a:rPr lang="en-GB" sz="2000" dirty="0" err="1" smtClean="0"/>
              <a:t>Uglešić</a:t>
            </a:r>
            <a:r>
              <a:rPr lang="en-GB" sz="2000" dirty="0" smtClean="0"/>
              <a:t> +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50 000 </a:t>
            </a:r>
            <a:r>
              <a:rPr lang="en-GB" sz="2000" dirty="0" err="1" smtClean="0"/>
              <a:t>eura</a:t>
            </a:r>
            <a:r>
              <a:rPr lang="en-GB" sz="2000" dirty="0" smtClean="0"/>
              <a:t> grad Split = </a:t>
            </a:r>
            <a:r>
              <a:rPr lang="en-GB" sz="2000" dirty="0" err="1" smtClean="0"/>
              <a:t>medicinski</a:t>
            </a:r>
            <a:r>
              <a:rPr lang="en-GB" sz="2000" dirty="0" smtClean="0"/>
              <a:t> </a:t>
            </a:r>
            <a:r>
              <a:rPr lang="en-GB" sz="2000" dirty="0" err="1" smtClean="0"/>
              <a:t>aparati</a:t>
            </a:r>
            <a:r>
              <a:rPr lang="en-GB" sz="2000" dirty="0" smtClean="0"/>
              <a:t> + </a:t>
            </a:r>
            <a:r>
              <a:rPr lang="en-GB" sz="2000" dirty="0" err="1" smtClean="0"/>
              <a:t>bolesničke</a:t>
            </a:r>
            <a:r>
              <a:rPr lang="en-GB" sz="2000" dirty="0" smtClean="0"/>
              <a:t> </a:t>
            </a:r>
            <a:r>
              <a:rPr lang="en-GB" sz="2000" dirty="0" err="1" smtClean="0"/>
              <a:t>postelje</a:t>
            </a:r>
            <a:endParaRPr lang="en-GB" sz="2000" dirty="0" smtClean="0"/>
          </a:p>
          <a:p>
            <a:r>
              <a:rPr lang="en-GB" sz="2000" dirty="0" err="1" smtClean="0"/>
              <a:t>Otvaranje</a:t>
            </a:r>
            <a:r>
              <a:rPr lang="en-GB" sz="2000" dirty="0" smtClean="0"/>
              <a:t> </a:t>
            </a:r>
            <a:r>
              <a:rPr lang="en-GB" sz="2000" dirty="0" err="1" smtClean="0"/>
              <a:t>popratili</a:t>
            </a:r>
            <a:r>
              <a:rPr lang="en-GB" sz="2000" dirty="0" smtClean="0"/>
              <a:t> </a:t>
            </a:r>
            <a:r>
              <a:rPr lang="en-GB" sz="2000" dirty="0" err="1" smtClean="0"/>
              <a:t>uvaženi</a:t>
            </a:r>
            <a:r>
              <a:rPr lang="en-GB" sz="2000" dirty="0" smtClean="0"/>
              <a:t> </a:t>
            </a:r>
            <a:r>
              <a:rPr lang="en-GB" sz="2000" dirty="0" err="1" smtClean="0"/>
              <a:t>izaslanici</a:t>
            </a:r>
            <a:r>
              <a:rPr lang="en-GB" sz="2000" dirty="0" smtClean="0"/>
              <a:t> </a:t>
            </a:r>
            <a:r>
              <a:rPr lang="en-GB" sz="2000" dirty="0" err="1" smtClean="0"/>
              <a:t>Ministarstva</a:t>
            </a:r>
            <a:r>
              <a:rPr lang="en-GB" sz="2000" dirty="0" smtClean="0"/>
              <a:t> </a:t>
            </a:r>
            <a:r>
              <a:rPr lang="en-GB" sz="2000" dirty="0" err="1" smtClean="0"/>
              <a:t>zdravsta</a:t>
            </a:r>
            <a:r>
              <a:rPr lang="en-GB" sz="2000" dirty="0" smtClean="0"/>
              <a:t>, </a:t>
            </a:r>
            <a:r>
              <a:rPr lang="en-GB" sz="2000" dirty="0" err="1" smtClean="0"/>
              <a:t>grada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dirty="0" err="1" smtClean="0"/>
              <a:t>županije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mnogobrojni</a:t>
            </a:r>
            <a:r>
              <a:rPr lang="en-GB" sz="2000" dirty="0" smtClean="0"/>
              <a:t> </a:t>
            </a:r>
            <a:r>
              <a:rPr lang="en-GB" sz="2000" dirty="0" err="1" smtClean="0"/>
              <a:t>mediji</a:t>
            </a:r>
            <a:r>
              <a:rPr lang="en-GB" sz="2000" dirty="0" smtClean="0"/>
              <a:t>.</a:t>
            </a:r>
          </a:p>
          <a:p>
            <a:endParaRPr lang="en-GB" dirty="0" smtClean="0"/>
          </a:p>
          <a:p>
            <a:endParaRPr lang="hr-HR" dirty="0"/>
          </a:p>
        </p:txBody>
      </p:sp>
      <p:pic>
        <p:nvPicPr>
          <p:cNvPr id="4" name="Slika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8" y="4859726"/>
            <a:ext cx="2495853" cy="179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85" y="4859726"/>
            <a:ext cx="2579333" cy="187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52" y="4859726"/>
            <a:ext cx="2733884" cy="191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15" y="1208993"/>
            <a:ext cx="2160393" cy="142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4">
            <a:extLst>
              <a:ext uri="{FF2B5EF4-FFF2-40B4-BE49-F238E27FC236}">
                <a16:creationId xmlns:a16="http://schemas.microsoft.com/office/drawing/2014/main" id="{8F03C579-D5B4-4C67-99CD-7853E78598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01" y="780532"/>
            <a:ext cx="1402245" cy="1857546"/>
          </a:xfrm>
          <a:prstGeom prst="rect">
            <a:avLst/>
          </a:prstGeom>
        </p:spPr>
      </p:pic>
      <p:pic>
        <p:nvPicPr>
          <p:cNvPr id="9" name="Slika 28">
            <a:extLst>
              <a:ext uri="{FF2B5EF4-FFF2-40B4-BE49-F238E27FC236}">
                <a16:creationId xmlns:a16="http://schemas.microsoft.com/office/drawing/2014/main" id="{E5CA808A-5FA1-48C5-BA6D-0DB3D7E1A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71" y="2871485"/>
            <a:ext cx="1274201" cy="1801970"/>
          </a:xfrm>
          <a:prstGeom prst="rect">
            <a:avLst/>
          </a:prstGeom>
        </p:spPr>
      </p:pic>
      <p:pic>
        <p:nvPicPr>
          <p:cNvPr id="10" name="Slika 23">
            <a:extLst>
              <a:ext uri="{FF2B5EF4-FFF2-40B4-BE49-F238E27FC236}">
                <a16:creationId xmlns:a16="http://schemas.microsoft.com/office/drawing/2014/main" id="{3F3C90F8-E3FA-4515-A38E-B8F1D9F5F9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81" y="3021047"/>
            <a:ext cx="2289861" cy="1526573"/>
          </a:xfrm>
          <a:prstGeom prst="rect">
            <a:avLst/>
          </a:prstGeom>
        </p:spPr>
      </p:pic>
      <p:pic>
        <p:nvPicPr>
          <p:cNvPr id="11" name="Slika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86" y="4859726"/>
            <a:ext cx="2770207" cy="1873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1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/>
              <a:t>4.11.2025. Predavanje „Obitelj za stolom u zdravlju i bolesti“</a:t>
            </a:r>
            <a:r>
              <a:rPr lang="en-GB" sz="3600" b="1" dirty="0"/>
              <a:t/>
            </a:r>
            <a:br>
              <a:rPr lang="en-GB" sz="3600" b="1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21"/>
            <a:ext cx="10515600" cy="4351338"/>
          </a:xfrm>
        </p:spPr>
        <p:txBody>
          <a:bodyPr/>
          <a:lstStyle/>
          <a:p>
            <a:r>
              <a:rPr lang="hr-HR" sz="2400" dirty="0"/>
              <a:t>LC Split i Povjerenstvo </a:t>
            </a:r>
            <a:endParaRPr lang="en-GB" sz="2400" dirty="0"/>
          </a:p>
          <a:p>
            <a:r>
              <a:rPr lang="en-GB" sz="2400" dirty="0" smtClean="0"/>
              <a:t>P</a:t>
            </a:r>
            <a:r>
              <a:rPr lang="hr-HR" sz="2400" dirty="0" smtClean="0"/>
              <a:t>redavanje </a:t>
            </a:r>
            <a:r>
              <a:rPr lang="hr-HR" sz="2400" dirty="0"/>
              <a:t>uoči obilježavanja Svjetskog dana </a:t>
            </a:r>
            <a:r>
              <a:rPr lang="hr-HR" sz="2400" dirty="0" smtClean="0"/>
              <a:t>dijabetesa</a:t>
            </a:r>
            <a:endParaRPr lang="en-GB" sz="2400" dirty="0" smtClean="0"/>
          </a:p>
          <a:p>
            <a:r>
              <a:rPr lang="hr-HR" sz="2400" dirty="0" smtClean="0"/>
              <a:t>Predavanje vezano </a:t>
            </a:r>
            <a:r>
              <a:rPr lang="hr-HR" sz="2400" dirty="0"/>
              <a:t>za zdravu prehranu, prehranu osoba oboljelih od dijabetesa i važnost okupljanja obitelji za </a:t>
            </a:r>
            <a:r>
              <a:rPr lang="hr-HR" sz="2400" dirty="0" smtClean="0"/>
              <a:t>stolom</a:t>
            </a:r>
            <a:endParaRPr lang="en-GB" sz="2400" dirty="0" smtClean="0"/>
          </a:p>
          <a:p>
            <a:r>
              <a:rPr lang="hr-HR" sz="2400" dirty="0" smtClean="0"/>
              <a:t>Predavačice Selma </a:t>
            </a:r>
            <a:r>
              <a:rPr lang="en-GB" sz="2400" dirty="0" smtClean="0"/>
              <a:t>K</a:t>
            </a:r>
            <a:r>
              <a:rPr lang="hr-HR" sz="2400" dirty="0" smtClean="0"/>
              <a:t>uvačić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Branka </a:t>
            </a:r>
            <a:r>
              <a:rPr lang="en-GB" sz="2400" dirty="0" err="1" smtClean="0"/>
              <a:t>Polić</a:t>
            </a:r>
            <a:endParaRPr lang="en-GB" sz="2400" dirty="0" smtClean="0"/>
          </a:p>
          <a:p>
            <a:r>
              <a:rPr lang="en-GB" sz="2400" dirty="0" err="1" smtClean="0"/>
              <a:t>Sudionici</a:t>
            </a:r>
            <a:r>
              <a:rPr lang="en-GB" sz="2400" dirty="0" smtClean="0"/>
              <a:t> LC </a:t>
            </a:r>
            <a:r>
              <a:rPr lang="hr-HR" sz="2400" dirty="0" smtClean="0"/>
              <a:t>Regije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predstavnici</a:t>
            </a:r>
            <a:r>
              <a:rPr lang="hr-HR" sz="2400" dirty="0" smtClean="0"/>
              <a:t> </a:t>
            </a:r>
            <a:r>
              <a:rPr lang="hr-HR" sz="2400" dirty="0"/>
              <a:t>Leo kluba </a:t>
            </a:r>
            <a:r>
              <a:rPr lang="hr-HR" sz="2400" dirty="0" smtClean="0"/>
              <a:t>Split</a:t>
            </a:r>
            <a:endParaRPr lang="en-GB" sz="2400" dirty="0"/>
          </a:p>
          <a:p>
            <a:pPr marL="0" indent="0">
              <a:buNone/>
            </a:pPr>
            <a:r>
              <a:rPr lang="hr-HR" dirty="0"/>
              <a:t> </a:t>
            </a:r>
            <a:endParaRPr lang="en-GB" dirty="0"/>
          </a:p>
          <a:p>
            <a:endParaRPr lang="hr-HR" dirty="0"/>
          </a:p>
        </p:txBody>
      </p:sp>
      <p:pic>
        <p:nvPicPr>
          <p:cNvPr id="4" name="Slika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3" y="4261608"/>
            <a:ext cx="3540155" cy="232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36" y="3355596"/>
            <a:ext cx="1904663" cy="342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57" y="4261608"/>
            <a:ext cx="1678526" cy="232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ions.hr/sites/all/themes/rotaryhr/lions_hr_logo_original.png">
            <a:hlinkClick r:id="rId5" tooltip="lions.hr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99" y="4367771"/>
            <a:ext cx="525622" cy="4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3.2.2026. </a:t>
            </a:r>
            <a:r>
              <a:rPr lang="en-GB" sz="4000" b="1" dirty="0" err="1"/>
              <a:t>Koncert</a:t>
            </a:r>
            <a:r>
              <a:rPr lang="en-GB" sz="4000" b="1" dirty="0"/>
              <a:t>: U</a:t>
            </a:r>
            <a:r>
              <a:rPr lang="hr-HR" sz="4000" b="1" dirty="0"/>
              <a:t>mjetnost na dlanu - Mladi za mlade </a:t>
            </a:r>
            <a:r>
              <a:rPr lang="en-GB" dirty="0"/>
              <a:t/>
            </a:r>
            <a:br>
              <a:rPr lang="en-GB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Povjerenstvo</a:t>
            </a:r>
            <a:r>
              <a:rPr lang="en-GB" sz="2400" dirty="0" smtClean="0"/>
              <a:t>, </a:t>
            </a:r>
            <a:r>
              <a:rPr lang="hr-HR" sz="2400" dirty="0" smtClean="0"/>
              <a:t>LC </a:t>
            </a:r>
            <a:r>
              <a:rPr lang="hr-HR" sz="2400" dirty="0"/>
              <a:t>Kontesa Nera i Hrvatska glazbena </a:t>
            </a:r>
            <a:r>
              <a:rPr lang="hr-HR" sz="2400" dirty="0" smtClean="0"/>
              <a:t>mladež</a:t>
            </a:r>
            <a:r>
              <a:rPr lang="en-GB" sz="2400" dirty="0" smtClean="0"/>
              <a:t> –</a:t>
            </a:r>
            <a:r>
              <a:rPr lang="hr-HR" sz="2400" dirty="0" smtClean="0"/>
              <a:t> </a:t>
            </a:r>
            <a:r>
              <a:rPr lang="en-GB" sz="2400" dirty="0" err="1" smtClean="0"/>
              <a:t>koncert</a:t>
            </a:r>
            <a:r>
              <a:rPr lang="en-GB" sz="2400" dirty="0" smtClean="0"/>
              <a:t> u </a:t>
            </a:r>
            <a:r>
              <a:rPr lang="hr-HR" sz="2400" dirty="0" smtClean="0"/>
              <a:t>mal</a:t>
            </a:r>
            <a:r>
              <a:rPr lang="en-GB" sz="2400" dirty="0" err="1" smtClean="0"/>
              <a:t>oj</a:t>
            </a:r>
            <a:r>
              <a:rPr lang="hr-HR" sz="2400" dirty="0" smtClean="0"/>
              <a:t> dvoran</a:t>
            </a:r>
            <a:r>
              <a:rPr lang="en-GB" sz="2400" dirty="0" err="1" smtClean="0"/>
              <a:t>i</a:t>
            </a:r>
            <a:r>
              <a:rPr lang="hr-HR" sz="2400" dirty="0" smtClean="0"/>
              <a:t> </a:t>
            </a:r>
            <a:r>
              <a:rPr lang="hr-HR" sz="2400" dirty="0"/>
              <a:t>KD Vatroslav </a:t>
            </a:r>
            <a:r>
              <a:rPr lang="hr-HR" sz="2400" dirty="0" smtClean="0"/>
              <a:t>Lisinski</a:t>
            </a:r>
            <a:endParaRPr lang="en-GB" sz="2400" dirty="0" smtClean="0"/>
          </a:p>
          <a:p>
            <a:r>
              <a:rPr lang="en-GB" sz="2400" dirty="0" smtClean="0"/>
              <a:t>N</a:t>
            </a:r>
            <a:r>
              <a:rPr lang="hr-HR" sz="2400" dirty="0" smtClean="0"/>
              <a:t>astupali </a:t>
            </a:r>
            <a:r>
              <a:rPr lang="hr-HR" sz="2400" dirty="0"/>
              <a:t>mladi glazbenici, laureati natjecanja Lions Grand </a:t>
            </a:r>
            <a:r>
              <a:rPr lang="hr-HR" sz="2400" dirty="0" smtClean="0"/>
              <a:t>Prix</a:t>
            </a:r>
            <a:endParaRPr lang="en-GB" sz="2400" dirty="0" smtClean="0"/>
          </a:p>
          <a:p>
            <a:r>
              <a:rPr lang="en-GB" sz="2400" dirty="0" err="1" smtClean="0"/>
              <a:t>Prikupljeno</a:t>
            </a:r>
            <a:r>
              <a:rPr lang="en-GB" sz="2400" dirty="0" smtClean="0"/>
              <a:t> 2000 </a:t>
            </a:r>
            <a:r>
              <a:rPr lang="en-GB" sz="2400" dirty="0" err="1" smtClean="0"/>
              <a:t>eura</a:t>
            </a:r>
            <a:r>
              <a:rPr lang="en-GB" sz="2400" dirty="0" smtClean="0"/>
              <a:t> = </a:t>
            </a:r>
            <a:r>
              <a:rPr lang="en-GB" sz="2400" dirty="0" err="1" smtClean="0"/>
              <a:t>stipendija</a:t>
            </a:r>
            <a:r>
              <a:rPr lang="en-GB" sz="2400" dirty="0" smtClean="0"/>
              <a:t> </a:t>
            </a:r>
            <a:r>
              <a:rPr lang="en-GB" sz="2400" dirty="0" err="1" smtClean="0"/>
              <a:t>jednom</a:t>
            </a:r>
            <a:r>
              <a:rPr lang="en-GB" sz="2400" dirty="0" smtClean="0"/>
              <a:t> </a:t>
            </a:r>
            <a:r>
              <a:rPr lang="en-GB" sz="2400" dirty="0" err="1" smtClean="0"/>
              <a:t>nadarenom</a:t>
            </a:r>
            <a:r>
              <a:rPr lang="en-GB" sz="2400" dirty="0" smtClean="0"/>
              <a:t> </a:t>
            </a:r>
            <a:r>
              <a:rPr lang="en-GB" sz="2400" dirty="0" err="1" smtClean="0"/>
              <a:t>mladom</a:t>
            </a:r>
            <a:r>
              <a:rPr lang="en-GB" sz="2400" dirty="0" smtClean="0"/>
              <a:t> </a:t>
            </a:r>
            <a:r>
              <a:rPr lang="en-GB" sz="2400" dirty="0" err="1" smtClean="0"/>
              <a:t>glazbeniku</a:t>
            </a:r>
            <a:r>
              <a:rPr lang="en-GB" sz="2400" dirty="0" smtClean="0"/>
              <a:t> + 1 </a:t>
            </a:r>
            <a:r>
              <a:rPr lang="en-GB" sz="2400" dirty="0" err="1" smtClean="0"/>
              <a:t>mj</a:t>
            </a:r>
            <a:r>
              <a:rPr lang="en-GB" sz="2400" dirty="0" smtClean="0"/>
              <a:t> </a:t>
            </a:r>
            <a:r>
              <a:rPr lang="en-GB" sz="2400" dirty="0" err="1" smtClean="0"/>
              <a:t>boravak</a:t>
            </a:r>
            <a:r>
              <a:rPr lang="en-GB" sz="2400" dirty="0" smtClean="0"/>
              <a:t> u </a:t>
            </a:r>
            <a:r>
              <a:rPr lang="en-GB" sz="2400" dirty="0" err="1" smtClean="0"/>
              <a:t>međunarodnom</a:t>
            </a:r>
            <a:r>
              <a:rPr lang="en-GB" sz="2400" dirty="0" smtClean="0"/>
              <a:t> </a:t>
            </a:r>
            <a:r>
              <a:rPr lang="en-GB" sz="2400" dirty="0" err="1" smtClean="0"/>
              <a:t>kampu</a:t>
            </a:r>
            <a:r>
              <a:rPr lang="en-GB" sz="2400" dirty="0" smtClean="0"/>
              <a:t> “The sound of music” u </a:t>
            </a:r>
            <a:r>
              <a:rPr lang="en-GB" sz="2400" dirty="0" err="1" smtClean="0"/>
              <a:t>Austriji</a:t>
            </a:r>
            <a:endParaRPr lang="en-GB" sz="2400" dirty="0" smtClean="0"/>
          </a:p>
          <a:p>
            <a:r>
              <a:rPr lang="en-GB" sz="2400" dirty="0" err="1" smtClean="0"/>
              <a:t>Donacija</a:t>
            </a:r>
            <a:r>
              <a:rPr lang="en-GB" sz="2400" dirty="0" smtClean="0"/>
              <a:t> LC Pula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Vesne</a:t>
            </a:r>
            <a:r>
              <a:rPr lang="en-GB" sz="2400" dirty="0" smtClean="0"/>
              <a:t> </a:t>
            </a:r>
            <a:r>
              <a:rPr lang="en-GB" sz="2400" dirty="0" err="1" smtClean="0"/>
              <a:t>Plavšić</a:t>
            </a:r>
            <a:r>
              <a:rPr lang="en-GB" sz="2400" dirty="0" smtClean="0"/>
              <a:t> 1000 </a:t>
            </a:r>
            <a:r>
              <a:rPr lang="en-GB" sz="2400" dirty="0" err="1" smtClean="0"/>
              <a:t>eura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1. </a:t>
            </a:r>
            <a:r>
              <a:rPr lang="en-GB" sz="2400" dirty="0" err="1" smtClean="0"/>
              <a:t>nagradu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Lions Grand Prix</a:t>
            </a:r>
            <a:endParaRPr lang="hr-HR" sz="2400" dirty="0"/>
          </a:p>
        </p:txBody>
      </p:sp>
      <p:pic>
        <p:nvPicPr>
          <p:cNvPr id="4" name="Slika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4613945"/>
            <a:ext cx="2971123" cy="192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40" y="4613945"/>
            <a:ext cx="2739157" cy="200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31" y="4613945"/>
            <a:ext cx="2839824" cy="200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52" y="4613945"/>
            <a:ext cx="2725365" cy="200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12.2.2026. Predavanje „Ispod površine međuvršnjačkog nasilja“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900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/>
              <a:t>LC Salona i </a:t>
            </a:r>
            <a:r>
              <a:rPr lang="hr-HR" sz="2400" dirty="0" smtClean="0"/>
              <a:t>Povjerenstvo </a:t>
            </a:r>
            <a:r>
              <a:rPr lang="hr-HR" sz="2400" dirty="0"/>
              <a:t>uoči </a:t>
            </a:r>
            <a:r>
              <a:rPr lang="hr-HR" sz="2400" dirty="0" smtClean="0"/>
              <a:t>Međunarodno</a:t>
            </a:r>
            <a:r>
              <a:rPr lang="en-GB" sz="2400" dirty="0" smtClean="0"/>
              <a:t>g</a:t>
            </a:r>
            <a:r>
              <a:rPr lang="hr-HR" sz="2400" dirty="0" smtClean="0"/>
              <a:t> </a:t>
            </a:r>
            <a:r>
              <a:rPr lang="hr-HR" sz="2400" dirty="0"/>
              <a:t>dana borbe protiv međuvršnjačkog </a:t>
            </a:r>
            <a:r>
              <a:rPr lang="hr-HR" sz="2400" dirty="0" smtClean="0"/>
              <a:t>nasilja</a:t>
            </a:r>
            <a:endParaRPr lang="en-GB" sz="2400" dirty="0" smtClean="0"/>
          </a:p>
          <a:p>
            <a:r>
              <a:rPr lang="hr-HR" sz="2400" dirty="0" smtClean="0"/>
              <a:t>Predavanje</a:t>
            </a:r>
            <a:r>
              <a:rPr lang="en-GB" sz="2400" dirty="0" smtClean="0"/>
              <a:t> o </a:t>
            </a:r>
            <a:r>
              <a:rPr lang="hr-HR" sz="2400" dirty="0" smtClean="0"/>
              <a:t>vrst</a:t>
            </a:r>
            <a:r>
              <a:rPr lang="en-GB" sz="2400" dirty="0" err="1" smtClean="0"/>
              <a:t>i</a:t>
            </a:r>
            <a:r>
              <a:rPr lang="hr-HR" sz="2400" dirty="0" smtClean="0"/>
              <a:t> </a:t>
            </a:r>
            <a:r>
              <a:rPr lang="hr-HR" sz="2400" dirty="0"/>
              <a:t>međuvršnjačkog nasilja, </a:t>
            </a:r>
            <a:r>
              <a:rPr lang="hr-HR" sz="2400" dirty="0" smtClean="0"/>
              <a:t>uzro</a:t>
            </a:r>
            <a:r>
              <a:rPr lang="en-GB" sz="2400" dirty="0" err="1" smtClean="0"/>
              <a:t>cima</a:t>
            </a:r>
            <a:r>
              <a:rPr lang="hr-HR" sz="2400" dirty="0" smtClean="0"/>
              <a:t> </a:t>
            </a:r>
            <a:r>
              <a:rPr lang="hr-HR" sz="2400" dirty="0"/>
              <a:t>koji ga potiču, te osobitosti uloge žrtve, nasilnika i </a:t>
            </a:r>
            <a:r>
              <a:rPr lang="hr-HR" sz="2400" dirty="0" smtClean="0"/>
              <a:t>promatrača</a:t>
            </a:r>
            <a:endParaRPr lang="en-GB" sz="2400" dirty="0" smtClean="0"/>
          </a:p>
          <a:p>
            <a:r>
              <a:rPr lang="en-GB" sz="2400" dirty="0" smtClean="0"/>
              <a:t>P</a:t>
            </a:r>
            <a:r>
              <a:rPr lang="hr-HR" sz="2400" dirty="0" smtClean="0"/>
              <a:t>redavačica prof</a:t>
            </a:r>
            <a:r>
              <a:rPr lang="hr-HR" sz="2400" dirty="0"/>
              <a:t>. Žana Pavlović, psihologica s vrlo visokom reputacijom i brojnim izdanim knjigama na tu </a:t>
            </a:r>
            <a:r>
              <a:rPr lang="hr-HR" sz="2400" dirty="0" smtClean="0"/>
              <a:t>temu</a:t>
            </a:r>
            <a:endParaRPr lang="en-GB" sz="2400" dirty="0" smtClean="0"/>
          </a:p>
          <a:p>
            <a:r>
              <a:rPr lang="en-GB" sz="2400" dirty="0" smtClean="0"/>
              <a:t>U</a:t>
            </a:r>
            <a:r>
              <a:rPr lang="hr-HR" sz="2400" dirty="0" smtClean="0"/>
              <a:t>z </a:t>
            </a:r>
            <a:r>
              <a:rPr lang="hr-HR" sz="2400" dirty="0"/>
              <a:t>lionse i prijatelje </a:t>
            </a:r>
            <a:r>
              <a:rPr lang="hr-HR" sz="2400" dirty="0" smtClean="0"/>
              <a:t>sudjelovali su</a:t>
            </a:r>
            <a:r>
              <a:rPr lang="en-GB" sz="2400" dirty="0" smtClean="0"/>
              <a:t> </a:t>
            </a:r>
            <a:r>
              <a:rPr lang="hr-HR" sz="2400" dirty="0" smtClean="0"/>
              <a:t>nastavnici </a:t>
            </a:r>
            <a:r>
              <a:rPr lang="hr-HR" sz="2400" dirty="0"/>
              <a:t>i </a:t>
            </a:r>
            <a:r>
              <a:rPr lang="hr-HR" sz="2400" dirty="0" smtClean="0"/>
              <a:t>roditelji</a:t>
            </a:r>
            <a:r>
              <a:rPr lang="en-GB" sz="2400" dirty="0" smtClean="0"/>
              <a:t>, </a:t>
            </a:r>
            <a:r>
              <a:rPr lang="hr-HR" sz="2400" dirty="0" smtClean="0"/>
              <a:t>uz </a:t>
            </a:r>
            <a:r>
              <a:rPr lang="en-GB" sz="2400" dirty="0" smtClean="0"/>
              <a:t>m</a:t>
            </a:r>
            <a:r>
              <a:rPr lang="hr-HR" sz="2400" dirty="0" smtClean="0"/>
              <a:t>edijsk</a:t>
            </a:r>
            <a:r>
              <a:rPr lang="en-GB" sz="2400" dirty="0" smtClean="0"/>
              <a:t>u</a:t>
            </a:r>
            <a:r>
              <a:rPr lang="hr-HR" sz="2400" dirty="0" smtClean="0"/>
              <a:t> popraćenost</a:t>
            </a:r>
          </a:p>
          <a:p>
            <a:endParaRPr lang="hr-HR" sz="2400" dirty="0"/>
          </a:p>
        </p:txBody>
      </p:sp>
      <p:pic>
        <p:nvPicPr>
          <p:cNvPr id="4" name="Slika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" y="4370664"/>
            <a:ext cx="2524142" cy="23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91" y="4479721"/>
            <a:ext cx="3115741" cy="215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73" y="4546833"/>
            <a:ext cx="2713665" cy="199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79" y="4370663"/>
            <a:ext cx="2329762" cy="226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9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672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Povjerenstvo za prevenciju nasilja i očuvanje obitelji</vt:lpstr>
      <vt:lpstr>PowerPoint Presentation</vt:lpstr>
      <vt:lpstr>Članovi</vt:lpstr>
      <vt:lpstr>5.10.2025. „Rice for the cure“   </vt:lpstr>
      <vt:lpstr>11.10. 2025. „Gađanje glinenih golubova“ </vt:lpstr>
      <vt:lpstr>28.10.2025. Svečano otvaranje prvog u Hrvatskoj dječjeg palijativnog stacionara u hospiciju Matošić u Splitu </vt:lpstr>
      <vt:lpstr>4.11.2025. Predavanje „Obitelj za stolom u zdravlju i bolesti“ </vt:lpstr>
      <vt:lpstr>3.2.2026. Koncert: Umjetnost na dlanu - Mladi za mlade  </vt:lpstr>
      <vt:lpstr>12.2.2026. Predavanje „Ispod površine međuvršnjačkog nasilja“</vt:lpstr>
      <vt:lpstr>15.2.2026. Maskenbal za djecu Centra Maestral </vt:lpstr>
      <vt:lpstr>Plan akcija do kraja lions godine 25./26.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Povjerenstvo za prevenciju nasilja i očuvanje obitelji</dc:title>
  <dc:creator>Branka Polic</dc:creator>
  <cp:lastModifiedBy>Branka Polic</cp:lastModifiedBy>
  <cp:revision>26</cp:revision>
  <dcterms:created xsi:type="dcterms:W3CDTF">2026-03-03T18:39:23Z</dcterms:created>
  <dcterms:modified xsi:type="dcterms:W3CDTF">2026-03-05T12:45:59Z</dcterms:modified>
</cp:coreProperties>
</file>