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266" r:id="rId4"/>
    <p:sldId id="258" r:id="rId5"/>
    <p:sldId id="259" r:id="rId6"/>
    <p:sldId id="260" r:id="rId7"/>
    <p:sldId id="264" r:id="rId8"/>
    <p:sldId id="268" r:id="rId9"/>
    <p:sldId id="261" r:id="rId10"/>
    <p:sldId id="269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09.9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24575,'2'17'0,"1"0"0,1 0 0,0 0 0,1-1 0,1 1 0,12 22 0,-13-25 0,5 10 0,-1 0 0,7 31 0,43 115-1365,-53-148-5461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12.8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24575,'53'20'0,"172"1"0,-214-19 0,-3-1 0,0 0 0,0 1 0,-1 0 0,1 0 0,-1 1 0,13 5 0,-18-6 0,0 0 0,0-1 0,0 1 0,0 0 0,0 0 0,-1 0 0,1 0 0,0 1 0,-1-1 0,0 0 0,1 1 0,-1-1 0,0 1 0,0-1 0,-1 1 0,1-1 0,0 1 0,-1 0 0,0-1 0,0 1 0,1 0 0,-1-1 0,-1 6 0,1-3 0,0 1 0,-1-1 0,1 0 0,-1 1 0,0-1 0,0 0 0,-1 0 0,0 0 0,0 0 0,0 0 0,0 0 0,-1-1 0,0 1 0,0-1 0,0 1 0,0-1 0,-1 0 0,1 0 0,-1-1 0,0 1 0,-9 5 0,4-5 0,0 0 0,0 0 0,-1-1 0,1 0 0,-1-1 0,0 0 0,0-1 0,0 0 0,0 0 0,-16-2 0,0 0-1365,4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17.7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24575,'0'4'0,"4"6"0,1 6 0,1 4 0,2-2 0,1 1 0,3-2 0,-1-1 0,-2 2 0,2-3 0,-2 1 0,-1 2 0,-3 2 0,-2 1 0,-1-1-8191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22.5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24575,'2'22'0,"0"0"0,2 0 0,0 0 0,10 30 0,-7-29 0,-1-1 0,-1 1 0,3 46 0,-9 57-1365,1-104-5461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27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24575,'2'4'0,"1"-1"0,0 1 0,-1-1 0,1 0 0,0 0 0,1 0 0,-1 0 0,1 0 0,-1-1 0,1 0 0,0 0 0,7 3 0,-3 0 0,6 3 0,2 0 0,-1-1 0,1-1 0,0-1 0,0 0 0,0-1 0,18 2 0,6-1 0,72-2 0,-108-3 0,-1-1 0,1 1 0,-1 1 0,0-1 0,1 0 0,-1 1 0,0 0 0,1-1 0,-1 2 0,0-1 0,0 0 0,1 0 0,-1 1 0,0 0 0,-1-1 0,1 1 0,5 5 0,-6-5 0,-1 1 0,1-1 0,-1 1 0,0 0 0,0 0 0,0-1 0,0 1 0,0 0 0,-1 0 0,1 0 0,-1 0 0,0 0 0,0 0 0,0 0 0,0 0 0,0 0 0,-1 0 0,1 0 0,-1 0 0,0-1 0,-1 4 0,0-1 4,1 0 0,-1 0 0,0-1 0,0 1 0,-1-1 0,1 0 0,-1 1 0,0-1 0,0-1 1,-1 1-1,1 0 0,-1-1 0,1 1 0,-1-1 0,0 0 0,-1 0 0,1-1 0,0 1 0,-1-1 0,1 0 0,-1 0 0,0-1 0,-7 2 0,-8 1-181,0-1 0,-1-2-1,1 0 1,-30-2 0,28 0-399,6 1-6250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33.4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24575,'6'6'0,"-1"1"0,1 0 0,-2 0 0,1 1 0,-1 0 0,0-1 0,-1 1 0,1 0 0,-2 1 0,1-1 0,-1 1 0,0-1 0,0 13 0,1 13 0,-3 1 0,-3 38 0,1-8 0,2 60-1365,0-103-5461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2:35.7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76 24575,'8'-1'0,"0"-1"0,0 0 0,0-1 0,-1 0 0,1 0 0,0 0 0,7-6 0,11-4 0,-24 13 0,14-7 0,0 0 0,1 1 0,-1 1 0,1 1 0,25-3 0,-39 6 0,0 1 0,0 0 0,1 0 0,-1 0 0,0 1 0,0-1 0,0 1 0,0-1 0,0 1 0,0 0 0,0 0 0,0 1 0,0-1 0,-1 0 0,1 1 0,0 0 0,-1-1 0,1 1 0,-1 0 0,0 1 0,1-1 0,-1 0 0,0 1 0,-1-1 0,1 1 0,0-1 0,-1 1 0,1 0 0,-1 0 0,0 0 0,0 0 0,0 0 0,0 0 0,0 0 0,-1 0 0,1 0 0,-1 0 0,0 3 0,3 21 0,-2 0 0,0 0 0,-2 0 0,0 0 0,-9 38 0,8-57 0,-1-1 0,0 1 0,0 0 0,-1-1 0,0 0 0,0 0 0,0 0 0,-1-1 0,0 1 0,-1-1 0,1 0 0,-1-1 0,-1 1 0,1-1 0,-1 0 0,1-1 0,-1 1 0,-1-2 0,1 1 0,-14 4 0,-76 14-1365,75-20-5461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0:53:18.5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23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272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733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370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8611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254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7065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5775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014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74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463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840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210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86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889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841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93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2F5AE20-EC99-4507-8C29-48C90991D564}" type="datetimeFigureOut">
              <a:rPr lang="hr-HR" smtClean="0"/>
              <a:t>22.10.2025.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8AA1DB-E27F-4B30-9733-39D0C9398C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729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76F7-484B-BD0A-9807-FB8D70F91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DF82C9-1C2A-F5C4-FCEA-A1625606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20" y="365659"/>
            <a:ext cx="10058400" cy="1559459"/>
          </a:xfrm>
        </p:spPr>
        <p:txBody>
          <a:bodyPr>
            <a:noAutofit/>
          </a:bodyPr>
          <a:lstStyle/>
          <a:p>
            <a:pPr algn="ctr"/>
            <a:r>
              <a:rPr lang="hr-HR" sz="3600" b="1" i="1" dirty="0">
                <a:solidFill>
                  <a:schemeClr val="accent1"/>
                </a:solidFill>
              </a:rPr>
              <a:t>Regata”JEDRIMA PROTIV DROGE”             22.04.-25.04.2026.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D55E8-AF8B-F343-F0AD-76A980AAE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6778" y="5602840"/>
            <a:ext cx="8535988" cy="889501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Najvažnije informacije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2C971EDA-DC06-47A3-29EB-9588CF018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4" y="2013390"/>
            <a:ext cx="5010680" cy="334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2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0C1C-14F6-3DDE-FAB1-42813E20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85701"/>
            <a:ext cx="8534400" cy="5136501"/>
          </a:xfrm>
        </p:spPr>
        <p:txBody>
          <a:bodyPr/>
          <a:lstStyle/>
          <a:p>
            <a:pPr algn="ctr"/>
            <a:r>
              <a:rPr lang="hr-HR" dirty="0"/>
              <a:t>	</a:t>
            </a:r>
            <a:r>
              <a:rPr lang="hr-HR" b="1" dirty="0">
                <a:solidFill>
                  <a:schemeClr val="bg1"/>
                </a:solidFill>
              </a:rPr>
              <a:t>Očekujemo</a:t>
            </a:r>
            <a:br>
              <a:rPr lang="hr-HR" b="1" dirty="0">
                <a:solidFill>
                  <a:schemeClr val="bg1"/>
                </a:solidFill>
              </a:rPr>
            </a:b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najmanje 350 učesnika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najmanje 45 brodova</a:t>
            </a:r>
            <a:br>
              <a:rPr lang="hr-HR" sz="1800" b="1" dirty="0">
                <a:solidFill>
                  <a:schemeClr val="bg1"/>
                </a:solidFill>
              </a:rPr>
            </a:br>
            <a:br>
              <a:rPr lang="hr-HR" b="1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slične brojke kao i na regati 25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8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E1EECD-6E49-3081-9C31-C552FD1AF6E9}"/>
              </a:ext>
            </a:extLst>
          </p:cNvPr>
          <p:cNvSpPr txBox="1">
            <a:spLocks/>
          </p:cNvSpPr>
          <p:nvPr/>
        </p:nvSpPr>
        <p:spPr>
          <a:xfrm>
            <a:off x="1300480" y="-101600"/>
            <a:ext cx="9194800" cy="6194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solidFill>
                  <a:schemeClr val="accent1"/>
                </a:solidFill>
              </a:rPr>
              <a:t>              </a:t>
            </a:r>
            <a:r>
              <a:rPr lang="hr-HR" sz="2800" b="1" dirty="0">
                <a:solidFill>
                  <a:schemeClr val="accent1"/>
                </a:solidFill>
              </a:rPr>
              <a:t>Organizacioni odbor regate:</a:t>
            </a:r>
          </a:p>
          <a:p>
            <a:endParaRPr lang="hr-HR" sz="16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Đek ŠURIJA  </a:t>
            </a:r>
            <a:r>
              <a:rPr lang="hr-HR" sz="2400" dirty="0">
                <a:solidFill>
                  <a:schemeClr val="accent1"/>
                </a:solidFill>
              </a:rPr>
              <a:t>PREDSJEDNIK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ID I PDG DRAŽEN MELČIĆ  </a:t>
            </a:r>
            <a:r>
              <a:rPr lang="hr-HR" sz="2400" dirty="0">
                <a:solidFill>
                  <a:schemeClr val="accent1"/>
                </a:solidFill>
              </a:rPr>
              <a:t>ZAMJENIK PREDSJEDNIKA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ZLATKO JANKOVIĆ-MILOŠ, </a:t>
            </a:r>
            <a:r>
              <a:rPr lang="hr-HR" sz="2400" dirty="0">
                <a:solidFill>
                  <a:schemeClr val="accent1"/>
                </a:solidFill>
              </a:rPr>
              <a:t>TAJNIK ODBORA</a:t>
            </a:r>
          </a:p>
          <a:p>
            <a:r>
              <a:rPr lang="hr-HR" sz="4800" b="1" dirty="0">
                <a:solidFill>
                  <a:schemeClr val="accent1"/>
                </a:solidFill>
              </a:rPr>
              <a:t> </a:t>
            </a:r>
            <a:r>
              <a:rPr lang="hr-HR" sz="2800" dirty="0" err="1">
                <a:solidFill>
                  <a:schemeClr val="accent1"/>
                </a:solidFill>
              </a:rPr>
              <a:t>ČLANoVI</a:t>
            </a:r>
            <a:r>
              <a:rPr lang="hr-HR" sz="2800" dirty="0">
                <a:solidFill>
                  <a:schemeClr val="accent1"/>
                </a:solidFill>
              </a:rPr>
              <a:t>: </a:t>
            </a:r>
          </a:p>
          <a:p>
            <a:endParaRPr lang="hr-HR" sz="12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dg Marinela Rosso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1.Vdg mirjana čusek – slunjski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2. Vdg Željko </a:t>
            </a:r>
            <a:r>
              <a:rPr lang="hr-HR" sz="2400" b="1" dirty="0" err="1">
                <a:solidFill>
                  <a:schemeClr val="accent1"/>
                </a:solidFill>
              </a:rPr>
              <a:t>gucunski</a:t>
            </a:r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 err="1">
                <a:solidFill>
                  <a:schemeClr val="accent1"/>
                </a:solidFill>
              </a:rPr>
              <a:t>Ipdg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robert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vulić</a:t>
            </a:r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pdg darko angebrandt,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ivan  kuret  lc split, 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ilijana palčec  koo za </a:t>
            </a:r>
            <a:r>
              <a:rPr lang="hr-HR" sz="2400" b="1" dirty="0" err="1">
                <a:solidFill>
                  <a:schemeClr val="accent1"/>
                </a:solidFill>
              </a:rPr>
              <a:t>pr</a:t>
            </a:r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KOO ZA LEO VESNA BOINOVIĆ </a:t>
            </a:r>
            <a:r>
              <a:rPr lang="hr-HR" sz="2400" b="1" dirty="0" err="1">
                <a:solidFill>
                  <a:schemeClr val="accent1"/>
                </a:solidFill>
              </a:rPr>
              <a:t>gRUBIĆ</a:t>
            </a:r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Petar zekan  predsjednik regije jug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Tomislav košta  </a:t>
            </a:r>
            <a:r>
              <a:rPr lang="hr-HR" sz="2400" b="1" dirty="0" err="1">
                <a:solidFill>
                  <a:schemeClr val="accent1"/>
                </a:solidFill>
              </a:rPr>
              <a:t>lc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zadar</a:t>
            </a:r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Sebastijan </a:t>
            </a:r>
            <a:r>
              <a:rPr lang="hr-HR" sz="2400" b="1" dirty="0" err="1">
                <a:solidFill>
                  <a:schemeClr val="accent1"/>
                </a:solidFill>
              </a:rPr>
              <a:t>levstik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kontiki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7694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81F7B6-24D4-B30E-1BDD-D4164876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69" y="3899780"/>
            <a:ext cx="10715308" cy="1985977"/>
          </a:xfrm>
        </p:spPr>
        <p:txBody>
          <a:bodyPr>
            <a:noAutofit/>
          </a:bodyPr>
          <a:lstStyle/>
          <a:p>
            <a:pPr algn="ctr"/>
            <a:r>
              <a:rPr lang="hr-HR" sz="4800" dirty="0">
                <a:solidFill>
                  <a:schemeClr val="accent1"/>
                </a:solidFill>
              </a:rPr>
              <a:t>Očekujemo </a:t>
            </a:r>
            <a:r>
              <a:rPr lang="hr-HR" sz="4400" dirty="0">
                <a:solidFill>
                  <a:schemeClr val="accent1"/>
                </a:solidFill>
              </a:rPr>
              <a:t>vas u</a:t>
            </a:r>
            <a:br>
              <a:rPr lang="hr-HR" sz="1600" dirty="0">
                <a:solidFill>
                  <a:schemeClr val="accent1"/>
                </a:solidFill>
              </a:rPr>
            </a:br>
            <a:br>
              <a:rPr lang="hr-HR" sz="4800" b="1" dirty="0">
                <a:solidFill>
                  <a:schemeClr val="accent1"/>
                </a:solidFill>
              </a:rPr>
            </a:br>
            <a:r>
              <a:rPr lang="hr-HR" sz="4800" b="1" dirty="0">
                <a:solidFill>
                  <a:schemeClr val="accent1"/>
                </a:solidFill>
              </a:rPr>
              <a:t>s u k o š a n u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CF72C4A-BDD9-953B-46FD-314C2FDA1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06" y="321926"/>
            <a:ext cx="5193634" cy="34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D1E910-922C-07C0-D8BB-50368A2E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81" y="0"/>
            <a:ext cx="11199137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accent1"/>
                </a:solidFill>
              </a:rPr>
              <a:t>GDJE SE NALAZI marina Dalmacija?</a:t>
            </a:r>
            <a:br>
              <a:rPr lang="hr-HR" b="1" dirty="0">
                <a:solidFill>
                  <a:schemeClr val="accent1"/>
                </a:solidFill>
              </a:rPr>
            </a:br>
            <a:r>
              <a:rPr lang="hr-HR" sz="3100" b="1" dirty="0">
                <a:solidFill>
                  <a:schemeClr val="accent1"/>
                </a:solidFill>
              </a:rPr>
              <a:t>U sukošanu, 9 km od zadra, nasuprot UGLJANu I PAŠMANu</a:t>
            </a:r>
            <a:endParaRPr lang="hr-HR" b="1" dirty="0">
              <a:solidFill>
                <a:schemeClr val="accent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465C43E-BA54-FFEE-9DDA-EC3DBBF25971}"/>
              </a:ext>
            </a:extLst>
          </p:cNvPr>
          <p:cNvSpPr txBox="1"/>
          <p:nvPr/>
        </p:nvSpPr>
        <p:spPr>
          <a:xfrm>
            <a:off x="2733039" y="5184615"/>
            <a:ext cx="6537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Izvanredan položaj, razvedenost obale i blizina otoka, smještena u prirodnoj sukošanskoj uvali „Zlatna luka“ učinili su je pravim rajem za nautičare.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C69F71C-B3D4-6560-6912-77B080E9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40" y="1684899"/>
            <a:ext cx="6537710" cy="34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4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1CBBF-28A0-6AF8-3B1D-5EFF873A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A977F5-0C79-B67C-2C57-472B53C543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4293" y="0"/>
          <a:ext cx="9631347" cy="680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63" imgH="5667341" progId="Acrobat.Document.DC">
                  <p:embed/>
                </p:oleObj>
              </mc:Choice>
              <mc:Fallback>
                <p:oleObj name="Acrobat Document" r:id="rId2" imgW="8019763" imgH="5667341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CA977F5-0C79-B67C-2C57-472B53C54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4293" y="0"/>
                        <a:ext cx="9631347" cy="680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64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5B9408-7DF7-A044-D3AC-EF6BF638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147732"/>
            <a:ext cx="10871200" cy="1507067"/>
          </a:xfrm>
        </p:spPr>
        <p:txBody>
          <a:bodyPr>
            <a:noAutofit/>
          </a:bodyPr>
          <a:lstStyle/>
          <a:p>
            <a:pPr algn="ctr"/>
            <a:r>
              <a:rPr lang="hr-HR" sz="2400" b="1" dirty="0">
                <a:solidFill>
                  <a:schemeClr val="accent1"/>
                </a:solidFill>
              </a:rPr>
              <a:t>D-Marin Dalmacija najveća je marina na hrvatskoj obali s vrhunskim sadržajima i ugostiteljskom uslugom.</a:t>
            </a:r>
            <a:br>
              <a:rPr lang="hr-HR" sz="2400" b="1" dirty="0">
                <a:solidFill>
                  <a:schemeClr val="accent1"/>
                </a:solidFill>
              </a:rPr>
            </a:br>
            <a:r>
              <a:rPr lang="hr-HR" sz="2400" b="1" dirty="0">
                <a:solidFill>
                  <a:schemeClr val="accent1"/>
                </a:solidFill>
              </a:rPr>
              <a:t>nudi vezove za 1200 jahti do 70m, gaz do 7m, 300 suhih vezova.</a:t>
            </a:r>
            <a:br>
              <a:rPr lang="hr-HR" sz="2400" b="1" dirty="0">
                <a:solidFill>
                  <a:schemeClr val="accent1"/>
                </a:solidFill>
              </a:rPr>
            </a:br>
            <a:endParaRPr lang="hr-HR" sz="2400" b="1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CFB681-5B91-522D-E6BD-3CD20203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2" y="0"/>
            <a:ext cx="9733280" cy="46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56144-A0C5-06F6-9581-738573CE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2" y="4744720"/>
            <a:ext cx="11009948" cy="1777999"/>
          </a:xfrm>
        </p:spPr>
        <p:txBody>
          <a:bodyPr>
            <a:normAutofit/>
          </a:bodyPr>
          <a:lstStyle/>
          <a:p>
            <a:r>
              <a:rPr lang="hr-HR" sz="2700" b="1" dirty="0">
                <a:solidFill>
                  <a:schemeClr val="accent1"/>
                </a:solidFill>
              </a:rPr>
              <a:t>Marina je udaljena samo 10‘ od zračne luke Zadar i 60‘ od zračne luke Split, 300 km od zagreba i 150 km od splita</a:t>
            </a:r>
            <a:endParaRPr lang="hr-HR" b="1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47010C2-4575-B3D5-2F2E-EAD3D781D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20" y="0"/>
            <a:ext cx="8016240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5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A87B10-E001-0B56-A298-C6088625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62962"/>
            <a:ext cx="10109200" cy="6695038"/>
          </a:xfrm>
        </p:spPr>
        <p:txBody>
          <a:bodyPr>
            <a:noAutofit/>
          </a:bodyPr>
          <a:lstStyle/>
          <a:p>
            <a:r>
              <a:rPr lang="hr-HR" sz="3200" b="1" dirty="0">
                <a:solidFill>
                  <a:schemeClr val="accent1"/>
                </a:solidFill>
              </a:rPr>
              <a:t>SVA DOGAĐANJA OrganiziraJU se u Marini</a:t>
            </a:r>
            <a:br>
              <a:rPr lang="hr-HR" sz="3200" b="1" dirty="0">
                <a:solidFill>
                  <a:schemeClr val="accent1"/>
                </a:solidFill>
              </a:rPr>
            </a:br>
            <a:r>
              <a:rPr lang="hr-HR" sz="3200" b="1" dirty="0">
                <a:solidFill>
                  <a:schemeClr val="accent1"/>
                </a:solidFill>
              </a:rPr>
              <a:t>u luksuznom šatoru KAPACITETA 400 MJESTA</a:t>
            </a:r>
            <a:br>
              <a:rPr lang="hr-HR" sz="3200" b="1" dirty="0">
                <a:solidFill>
                  <a:schemeClr val="accent1"/>
                </a:solidFill>
              </a:rPr>
            </a:br>
            <a:br>
              <a:rPr lang="hr-HR" sz="3200" b="1" dirty="0">
                <a:solidFill>
                  <a:schemeClr val="accent1"/>
                </a:solidFill>
              </a:rPr>
            </a:br>
            <a:r>
              <a:rPr lang="hr-HR" sz="3200" b="1" dirty="0">
                <a:solidFill>
                  <a:schemeClr val="accent1"/>
                </a:solidFill>
              </a:rPr>
              <a:t>srijeda: VeČer nacija i posada, prezentacija hrane</a:t>
            </a:r>
            <a:r>
              <a:rPr lang="hr-HR" sz="3200" b="1">
                <a:solidFill>
                  <a:schemeClr val="accent1"/>
                </a:solidFill>
              </a:rPr>
              <a:t>, </a:t>
            </a:r>
            <a:br>
              <a:rPr lang="hr-HR" sz="3200" b="1">
                <a:solidFill>
                  <a:schemeClr val="accent1"/>
                </a:solidFill>
              </a:rPr>
            </a:br>
            <a:br>
              <a:rPr lang="hr-HR" sz="3200" b="1">
                <a:solidFill>
                  <a:schemeClr val="accent1"/>
                </a:solidFill>
              </a:rPr>
            </a:br>
            <a:r>
              <a:rPr lang="hr-HR" sz="3200" b="1">
                <a:solidFill>
                  <a:schemeClr val="accent1"/>
                </a:solidFill>
              </a:rPr>
              <a:t>četvrtak: zabavni program uz klape i folklor, večera </a:t>
            </a:r>
            <a:r>
              <a:rPr lang="hr-HR" sz="3200" b="1" dirty="0">
                <a:solidFill>
                  <a:schemeClr val="accent1"/>
                </a:solidFill>
              </a:rPr>
              <a:t>uz ples sa DJ muzikom</a:t>
            </a:r>
            <a:br>
              <a:rPr lang="hr-HR" sz="3200" b="1" dirty="0">
                <a:solidFill>
                  <a:schemeClr val="accent1"/>
                </a:solidFill>
              </a:rPr>
            </a:br>
            <a:br>
              <a:rPr lang="hr-HR" sz="3200" b="1" dirty="0">
                <a:solidFill>
                  <a:schemeClr val="accent1"/>
                </a:solidFill>
              </a:rPr>
            </a:br>
            <a:r>
              <a:rPr lang="hr-HR" sz="3200" b="1" dirty="0">
                <a:solidFill>
                  <a:schemeClr val="accent1"/>
                </a:solidFill>
              </a:rPr>
              <a:t>petak: proglašenje pobjednika uz gala večeru sa plesom i ŽIVom MUZIKom</a:t>
            </a:r>
            <a:br>
              <a:rPr lang="hr-HR" sz="3200" b="1" dirty="0">
                <a:solidFill>
                  <a:schemeClr val="accent1"/>
                </a:solidFill>
              </a:rPr>
            </a:br>
            <a:br>
              <a:rPr lang="hr-HR" sz="3200" b="1" dirty="0">
                <a:solidFill>
                  <a:schemeClr val="accent1"/>
                </a:solidFill>
              </a:rPr>
            </a:br>
            <a:r>
              <a:rPr lang="hr-HR" sz="2400" b="1" dirty="0">
                <a:solidFill>
                  <a:schemeClr val="accent1"/>
                </a:solidFill>
              </a:rPr>
              <a:t>U šatoru je moguće doručkovati uz najavu i naplatu</a:t>
            </a:r>
            <a:br>
              <a:rPr lang="hr-HR" sz="2400" b="1" dirty="0">
                <a:solidFill>
                  <a:schemeClr val="accent1"/>
                </a:solidFill>
              </a:rPr>
            </a:br>
            <a:endParaRPr lang="hr-H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3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DBB03-B2A2-F66C-2985-2A69405E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520" y="4724354"/>
            <a:ext cx="9672320" cy="1942318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rgbClr val="FF0000"/>
                </a:solidFill>
              </a:rPr>
              <a:t>Vez brodova, </a:t>
            </a:r>
            <a:r>
              <a:rPr lang="hr-HR" sz="4000" dirty="0"/>
              <a:t>Pozicija šatora, </a:t>
            </a:r>
            <a:r>
              <a:rPr lang="hr-HR" sz="4000" dirty="0">
                <a:solidFill>
                  <a:schemeClr val="bg1"/>
                </a:solidFill>
              </a:rPr>
              <a:t>Parking, kupatila, </a:t>
            </a:r>
            <a:r>
              <a:rPr lang="hr-HR" sz="4000" dirty="0" err="1">
                <a:solidFill>
                  <a:schemeClr val="bg1"/>
                </a:solidFill>
              </a:rPr>
              <a:t>wc-I</a:t>
            </a:r>
            <a:r>
              <a:rPr lang="hr-HR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hr-HR" sz="4000" dirty="0">
                <a:solidFill>
                  <a:srgbClr val="FFFF00"/>
                </a:solidFill>
              </a:rPr>
              <a:t>Ulaz u marinu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AF10A-B3E3-176B-3543-2F8DD8C87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8" y="61909"/>
            <a:ext cx="8240089" cy="46307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8D0AEA-2AD6-1893-8C3E-018768088E93}"/>
              </a:ext>
            </a:extLst>
          </p:cNvPr>
          <p:cNvCxnSpPr>
            <a:cxnSpLocks/>
          </p:cNvCxnSpPr>
          <p:nvPr/>
        </p:nvCxnSpPr>
        <p:spPr>
          <a:xfrm>
            <a:off x="3757185" y="2926329"/>
            <a:ext cx="298765" cy="344032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C66E002-E763-C716-9E04-AFD2D3D5A579}"/>
              </a:ext>
            </a:extLst>
          </p:cNvPr>
          <p:cNvSpPr/>
          <p:nvPr/>
        </p:nvSpPr>
        <p:spPr>
          <a:xfrm>
            <a:off x="3607803" y="3458220"/>
            <a:ext cx="298765" cy="1964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F2522-8B68-7A93-9D5E-CFA956A73B3E}"/>
              </a:ext>
            </a:extLst>
          </p:cNvPr>
          <p:cNvGrpSpPr/>
          <p:nvPr/>
        </p:nvGrpSpPr>
        <p:grpSpPr>
          <a:xfrm>
            <a:off x="2561727" y="3674745"/>
            <a:ext cx="137880" cy="180000"/>
            <a:chOff x="2706583" y="3403665"/>
            <a:chExt cx="13788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B9A2A24-9121-9A5F-835B-8E44BB855D3D}"/>
                    </a:ext>
                  </a:extLst>
                </p14:cNvPr>
                <p14:cNvContentPartPr/>
                <p14:nvPr/>
              </p14:nvContentPartPr>
              <p14:xfrm>
                <a:off x="2724583" y="3403665"/>
                <a:ext cx="53280" cy="162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B9A2A24-9121-9A5F-835B-8E44BB855D3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18463" y="3397545"/>
                  <a:ext cx="655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A6A258A-313C-F316-D2A0-7883688CF1F6}"/>
                    </a:ext>
                  </a:extLst>
                </p14:cNvPr>
                <p14:cNvContentPartPr/>
                <p14:nvPr/>
              </p14:nvContentPartPr>
              <p14:xfrm>
                <a:off x="2706583" y="3422025"/>
                <a:ext cx="137880" cy="9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A6A258A-313C-F316-D2A0-7883688CF1F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00463" y="3415905"/>
                  <a:ext cx="150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08C70C7-A2E2-8AD5-F2CF-1547D61A3310}"/>
                    </a:ext>
                  </a:extLst>
                </p14:cNvPr>
                <p14:cNvContentPartPr/>
                <p14:nvPr/>
              </p14:nvContentPartPr>
              <p14:xfrm>
                <a:off x="2760943" y="3494025"/>
                <a:ext cx="37080" cy="89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08C70C7-A2E2-8AD5-F2CF-1547D61A331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54823" y="3487905"/>
                  <a:ext cx="49320" cy="10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4834B1-7764-5358-EA2C-7080B49FE242}"/>
                  </a:ext>
                </a:extLst>
              </p14:cNvPr>
              <p14:cNvContentPartPr/>
              <p14:nvPr/>
            </p14:nvContentPartPr>
            <p14:xfrm>
              <a:off x="3385543" y="3521385"/>
              <a:ext cx="19080" cy="153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4834B1-7764-5358-EA2C-7080B49FE2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79423" y="3515265"/>
                <a:ext cx="3132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311CBC-9642-AE7B-0B7B-AB937B81A415}"/>
                  </a:ext>
                </a:extLst>
              </p14:cNvPr>
              <p14:cNvContentPartPr/>
              <p14:nvPr/>
            </p14:nvContentPartPr>
            <p14:xfrm>
              <a:off x="3308503" y="3786165"/>
              <a:ext cx="154080" cy="10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311CBC-9642-AE7B-0B7B-AB937B81A4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02383" y="3780045"/>
                <a:ext cx="166320" cy="11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0D996CF-E62D-EC9E-DD26-5689C8518B36}"/>
              </a:ext>
            </a:extLst>
          </p:cNvPr>
          <p:cNvGrpSpPr/>
          <p:nvPr/>
        </p:nvGrpSpPr>
        <p:grpSpPr>
          <a:xfrm>
            <a:off x="4117919" y="3755745"/>
            <a:ext cx="129240" cy="207360"/>
            <a:chOff x="4354663" y="3431025"/>
            <a:chExt cx="12924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4286208-1B35-C00A-E0A0-5C435CC52467}"/>
                    </a:ext>
                  </a:extLst>
                </p14:cNvPr>
                <p14:cNvContentPartPr/>
                <p14:nvPr/>
              </p14:nvContentPartPr>
              <p14:xfrm>
                <a:off x="4354663" y="3467025"/>
                <a:ext cx="20160" cy="17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4286208-1B35-C00A-E0A0-5C435CC5246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48543" y="3460905"/>
                  <a:ext cx="324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3D16F6A-9B58-1804-4B2D-E400B7F8FC96}"/>
                    </a:ext>
                  </a:extLst>
                </p14:cNvPr>
                <p14:cNvContentPartPr/>
                <p14:nvPr/>
              </p14:nvContentPartPr>
              <p14:xfrm>
                <a:off x="4372303" y="3431025"/>
                <a:ext cx="111600" cy="154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3D16F6A-9B58-1804-4B2D-E400B7F8FC9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66183" y="3424905"/>
                  <a:ext cx="123840" cy="16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289EBF-8C0E-71C5-2F69-0226D64E966D}"/>
                  </a:ext>
                </a:extLst>
              </p14:cNvPr>
              <p14:cNvContentPartPr/>
              <p14:nvPr/>
            </p14:nvContentPartPr>
            <p14:xfrm>
              <a:off x="4915543" y="538654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289EBF-8C0E-71C5-2F69-0226D64E966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09423" y="5380425"/>
                <a:ext cx="12600" cy="126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766DA2-78BB-1F36-F2C7-A562D0156AEB}"/>
              </a:ext>
            </a:extLst>
          </p:cNvPr>
          <p:cNvCxnSpPr>
            <a:cxnSpLocks/>
          </p:cNvCxnSpPr>
          <p:nvPr/>
        </p:nvCxnSpPr>
        <p:spPr>
          <a:xfrm>
            <a:off x="3053264" y="2958219"/>
            <a:ext cx="298765" cy="344032"/>
          </a:xfrm>
          <a:prstGeom prst="straightConnector1">
            <a:avLst/>
          </a:prstGeom>
          <a:ln w="28575">
            <a:solidFill>
              <a:schemeClr val="accent2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2B86DD-8192-3F30-D626-6617D6EC696F}"/>
              </a:ext>
            </a:extLst>
          </p:cNvPr>
          <p:cNvCxnSpPr>
            <a:cxnSpLocks/>
          </p:cNvCxnSpPr>
          <p:nvPr/>
        </p:nvCxnSpPr>
        <p:spPr>
          <a:xfrm>
            <a:off x="4926546" y="3302251"/>
            <a:ext cx="298765" cy="344032"/>
          </a:xfrm>
          <a:prstGeom prst="straightConnector1">
            <a:avLst/>
          </a:prstGeom>
          <a:ln w="28575">
            <a:solidFill>
              <a:schemeClr val="accent2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CF341A-C492-8B02-221E-BA661105EF95}"/>
              </a:ext>
            </a:extLst>
          </p:cNvPr>
          <p:cNvCxnSpPr>
            <a:cxnSpLocks/>
          </p:cNvCxnSpPr>
          <p:nvPr/>
        </p:nvCxnSpPr>
        <p:spPr>
          <a:xfrm flipH="1">
            <a:off x="7702729" y="908869"/>
            <a:ext cx="155679" cy="610604"/>
          </a:xfrm>
          <a:prstGeom prst="straightConnector1">
            <a:avLst/>
          </a:prstGeom>
          <a:ln w="5715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7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9DC55-6B00-95CD-1553-2E70E679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80" y="-81280"/>
            <a:ext cx="8981440" cy="6939280"/>
          </a:xfrm>
        </p:spPr>
        <p:txBody>
          <a:bodyPr>
            <a:normAutofit fontScale="90000"/>
          </a:bodyPr>
          <a:lstStyle/>
          <a:p>
            <a:pPr algn="ctr"/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Cijena brodova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3 kabine za 8 osoba   = 1.150 €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4 kabine za 10 osoba = 1.300 €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5 kabina za 12 osoba= 1.500 €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U cijenu brodova je uključeno osiguranje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kotizacija po učesniku je 150 eura 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sz="2000" b="1" dirty="0">
                <a:solidFill>
                  <a:schemeClr val="bg1"/>
                </a:solidFill>
              </a:rPr>
              <a:t>u čemu je 2 večere, muzika, suđenje, šator, print svih oznaka i materijala, ozvučenje i video zid, pokloni svim učesnicima.</a:t>
            </a:r>
            <a:br>
              <a:rPr lang="hr-HR" sz="2000" b="1" dirty="0">
                <a:solidFill>
                  <a:schemeClr val="bg1"/>
                </a:solidFill>
              </a:rPr>
            </a:b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plaćanje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sz="3200" b="1" dirty="0">
                <a:solidFill>
                  <a:schemeClr val="bg1"/>
                </a:solidFill>
              </a:rPr>
              <a:t>preko linka web stranice regate</a:t>
            </a:r>
            <a:br>
              <a:rPr lang="hr-HR" sz="3200" b="1" dirty="0">
                <a:solidFill>
                  <a:schemeClr val="bg1"/>
                </a:solidFill>
              </a:rPr>
            </a:br>
            <a:r>
              <a:rPr lang="hr-HR" sz="3200" b="1" dirty="0">
                <a:solidFill>
                  <a:schemeClr val="bg1"/>
                </a:solidFill>
              </a:rPr>
              <a:t>tranzit log iznosi 150 eura i plaća se u marini prilikom preuzimanja broda</a:t>
            </a:r>
            <a:br>
              <a:rPr lang="hr-HR" b="1" dirty="0">
                <a:solidFill>
                  <a:schemeClr val="bg1"/>
                </a:solidFill>
              </a:rPr>
            </a:b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9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F1876D-EEB4-2577-E810-52BF95D5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93964"/>
            <a:ext cx="10576560" cy="6031345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>
                <a:solidFill>
                  <a:schemeClr val="accent1"/>
                </a:solidFill>
              </a:rPr>
              <a:t>Humanitarni doprinos svih učesnika regate iznosi 100 eura i plaća se na račun Distrikta 126 Hrvatska </a:t>
            </a:r>
            <a:br>
              <a:rPr lang="hr-HR" sz="4000" b="1" dirty="0">
                <a:solidFill>
                  <a:schemeClr val="accent1"/>
                </a:solidFill>
              </a:rPr>
            </a:br>
            <a:r>
              <a:rPr lang="hr-HR" sz="4000" b="1" dirty="0">
                <a:solidFill>
                  <a:schemeClr val="accent1"/>
                </a:solidFill>
              </a:rPr>
              <a:t> </a:t>
            </a:r>
            <a:br>
              <a:rPr lang="hr-HR" sz="2000" b="1" dirty="0">
                <a:solidFill>
                  <a:schemeClr val="accent1"/>
                </a:solidFill>
              </a:rPr>
            </a:br>
            <a:br>
              <a:rPr lang="hr-HR" sz="2000" b="1" dirty="0">
                <a:solidFill>
                  <a:schemeClr val="accent1"/>
                </a:solidFill>
              </a:rPr>
            </a:br>
            <a:r>
              <a:rPr lang="hr-HR" sz="3200" b="1" dirty="0">
                <a:solidFill>
                  <a:schemeClr val="accent1"/>
                </a:solidFill>
              </a:rPr>
              <a:t>Plaćanje preko linka web stranice regate</a:t>
            </a:r>
            <a:br>
              <a:rPr lang="hr-HR" sz="4000" b="1" dirty="0">
                <a:solidFill>
                  <a:schemeClr val="accent1"/>
                </a:solidFill>
              </a:rPr>
            </a:br>
            <a:endParaRPr lang="hr-HR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30089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387</TotalTime>
  <Words>429</Words>
  <Application>Microsoft Office PowerPoint</Application>
  <PresentationFormat>Široki zaslon</PresentationFormat>
  <Paragraphs>30</Paragraphs>
  <Slides>12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Century Gothic</vt:lpstr>
      <vt:lpstr>Wingdings 3</vt:lpstr>
      <vt:lpstr>Isječak</vt:lpstr>
      <vt:lpstr>Acrobat Document</vt:lpstr>
      <vt:lpstr>Regata”JEDRIMA PROTIV DROGE”             22.04.-25.04.2026.</vt:lpstr>
      <vt:lpstr>GDJE SE NALAZI marina Dalmacija? U sukošanu, 9 km od zadra, nasuprot UGLJANu I PAŠMANu</vt:lpstr>
      <vt:lpstr>PowerPoint prezentacija</vt:lpstr>
      <vt:lpstr>D-Marin Dalmacija najveća je marina na hrvatskoj obali s vrhunskim sadržajima i ugostiteljskom uslugom. nudi vezove za 1200 jahti do 70m, gaz do 7m, 300 suhih vezova. </vt:lpstr>
      <vt:lpstr>Marina je udaljena samo 10‘ od zračne luke Zadar i 60‘ od zračne luke Split, 300 km od zagreba i 150 km od splita</vt:lpstr>
      <vt:lpstr>SVA DOGAĐANJA OrganiziraJU se u Marini u luksuznom šatoru KAPACITETA 400 MJESTA  srijeda: VeČer nacija i posada, prezentacija hrane,   četvrtak: zabavni program uz klape i folklor, večera uz ples sa DJ muzikom  petak: proglašenje pobjednika uz gala večeru sa plesom i ŽIVom MUZIKom  U šatoru je moguće doručkovati uz najavu i naplatu </vt:lpstr>
      <vt:lpstr>Vez brodova, Pozicija šatora, Parking, kupatila, wc-I, Ulaz u marinu</vt:lpstr>
      <vt:lpstr> Cijena brodova 3 kabine za 8 osoba   = 1.150 € 4 kabine za 10 osoba = 1.300 € 5 kabina za 12 osoba= 1.500 € U cijenu brodova je uključeno osiguranje kotizacija po učesniku je 150 eura  u čemu je 2 večere, muzika, suđenje, šator, print svih oznaka i materijala, ozvučenje i video zid, pokloni svim učesnicima.  plaćanje preko linka web stranice regate tranzit log iznosi 150 eura i plaća se u marini prilikom preuzimanja broda </vt:lpstr>
      <vt:lpstr>Humanitarni doprinos svih učesnika regate iznosi 100 eura i plaća se na račun Distrikta 126 Hrvatska     Plaćanje preko linka web stranice regate </vt:lpstr>
      <vt:lpstr> Očekujemo  najmanje 350 učesnika najmanje 45 brodova  slične brojke kao i na regati 25</vt:lpstr>
      <vt:lpstr>PowerPoint prezentacija</vt:lpstr>
      <vt:lpstr>Očekujemo vas u  s u k o š a n 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Zlatko</dc:creator>
  <cp:lastModifiedBy>Zlatko</cp:lastModifiedBy>
  <cp:revision>8</cp:revision>
  <dcterms:created xsi:type="dcterms:W3CDTF">2025-09-11T14:06:18Z</dcterms:created>
  <dcterms:modified xsi:type="dcterms:W3CDTF">2025-10-22T18:23:58Z</dcterms:modified>
</cp:coreProperties>
</file>