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87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AE20-EC99-4507-8C29-48C90991D56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A1DB-E27F-4B30-9733-39D0C9398C45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23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AE20-EC99-4507-8C29-48C90991D56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A1DB-E27F-4B30-9733-39D0C9398C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272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AE20-EC99-4507-8C29-48C90991D56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A1DB-E27F-4B30-9733-39D0C9398C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733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AE20-EC99-4507-8C29-48C90991D56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A1DB-E27F-4B30-9733-39D0C9398C45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3708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AE20-EC99-4507-8C29-48C90991D56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A1DB-E27F-4B30-9733-39D0C9398C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8611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AE20-EC99-4507-8C29-48C90991D56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A1DB-E27F-4B30-9733-39D0C9398C45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2540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AE20-EC99-4507-8C29-48C90991D56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A1DB-E27F-4B30-9733-39D0C9398C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7065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AE20-EC99-4507-8C29-48C90991D56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A1DB-E27F-4B30-9733-39D0C9398C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5775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AE20-EC99-4507-8C29-48C90991D56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A1DB-E27F-4B30-9733-39D0C9398C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014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AE20-EC99-4507-8C29-48C90991D56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A1DB-E27F-4B30-9733-39D0C9398C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747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AE20-EC99-4507-8C29-48C90991D56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A1DB-E27F-4B30-9733-39D0C9398C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463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AE20-EC99-4507-8C29-48C90991D56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A1DB-E27F-4B30-9733-39D0C9398C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840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AE20-EC99-4507-8C29-48C90991D56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A1DB-E27F-4B30-9733-39D0C9398C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210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AE20-EC99-4507-8C29-48C90991D56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A1DB-E27F-4B30-9733-39D0C9398C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86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AE20-EC99-4507-8C29-48C90991D56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A1DB-E27F-4B30-9733-39D0C9398C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889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AE20-EC99-4507-8C29-48C90991D56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A1DB-E27F-4B30-9733-39D0C9398C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841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AE20-EC99-4507-8C29-48C90991D56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A1DB-E27F-4B30-9733-39D0C9398C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93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F5AE20-EC99-4507-8C29-48C90991D564}" type="datetimeFigureOut">
              <a:rPr lang="hr-HR" smtClean="0"/>
              <a:t>11.9.2025.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8AA1DB-E27F-4B30-9733-39D0C9398C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729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184720-BBC0-CE6A-F291-D82B2A592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214207"/>
            <a:ext cx="10603548" cy="1330114"/>
          </a:xfrm>
        </p:spPr>
        <p:txBody>
          <a:bodyPr>
            <a:normAutofit fontScale="90000"/>
          </a:bodyPr>
          <a:lstStyle/>
          <a:p>
            <a:r>
              <a:rPr lang="hr-HR" b="1" i="1" dirty="0">
                <a:solidFill>
                  <a:schemeClr val="accent1"/>
                </a:solidFill>
              </a:rPr>
              <a:t>LIONS REGATA D-126”JEDRIMA PROTIV DROGE”  22.04.-25.04.2026.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A74B5B9-F42A-AC37-91A6-8F82DAE52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26" y="1678093"/>
            <a:ext cx="7145020" cy="47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2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D1E910-922C-07C0-D8BB-50368A2E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0" y="0"/>
            <a:ext cx="9489440" cy="1507067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accent1"/>
                </a:solidFill>
              </a:rPr>
              <a:t>GDJE SE NALAZI marina </a:t>
            </a:r>
            <a:r>
              <a:rPr lang="hr-HR" b="1" dirty="0" err="1">
                <a:solidFill>
                  <a:schemeClr val="accent1"/>
                </a:solidFill>
              </a:rPr>
              <a:t>sukošan</a:t>
            </a:r>
            <a:r>
              <a:rPr lang="hr-HR" b="1" dirty="0">
                <a:solidFill>
                  <a:schemeClr val="accent1"/>
                </a:solidFill>
              </a:rPr>
              <a:t>?</a:t>
            </a:r>
            <a:br>
              <a:rPr lang="hr-HR" b="1" dirty="0">
                <a:solidFill>
                  <a:schemeClr val="accent1"/>
                </a:solidFill>
              </a:rPr>
            </a:br>
            <a:r>
              <a:rPr lang="hr-HR" b="1" dirty="0">
                <a:solidFill>
                  <a:schemeClr val="accent1"/>
                </a:solidFill>
              </a:rPr>
              <a:t>ZADARSKA ŽUPANIJA PREKO PUTA SU OTOCI UGLJAN I PAŠMAN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465C43E-BA54-FFEE-9DDA-EC3DBBF25971}"/>
              </a:ext>
            </a:extLst>
          </p:cNvPr>
          <p:cNvSpPr txBox="1"/>
          <p:nvPr/>
        </p:nvSpPr>
        <p:spPr>
          <a:xfrm>
            <a:off x="3042920" y="5184615"/>
            <a:ext cx="61061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Izvanredan položaj, razvedenost obale i blizina otoka, posebno Kornata, i najveća marina na Jadranu D-Marin Dalmacija, koja se smjestila u prirodnoj sukošanskoj uvali „Zlatna luka“ učinili su Sukošan pravim rajem za nautičare.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C69F71C-B3D4-6560-6912-77B080E99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39" y="1700912"/>
            <a:ext cx="6507797" cy="348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4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5B9408-7DF7-A044-D3AC-EF6BF638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5147732"/>
            <a:ext cx="10871200" cy="1507067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>
                <a:solidFill>
                  <a:schemeClr val="accent1"/>
                </a:solidFill>
              </a:rPr>
              <a:t>D-Marin Dalmacija najveća je marina na hrvatskoj obali sa vrhunskim sadržajima luksuznom gastro i ugostiteljskom uslugom.</a:t>
            </a:r>
            <a:br>
              <a:rPr lang="hr-HR" sz="2400" b="1" dirty="0">
                <a:solidFill>
                  <a:schemeClr val="accent1"/>
                </a:solidFill>
              </a:rPr>
            </a:br>
            <a:r>
              <a:rPr lang="hr-HR" sz="2400" b="1" dirty="0">
                <a:solidFill>
                  <a:schemeClr val="accent1"/>
                </a:solidFill>
              </a:rPr>
              <a:t>Marina nudi vezove za 1200 jahti do 70m LOA, gaz do 7m, kao i kapacitet 300 suhih vezova.</a:t>
            </a:r>
            <a:br>
              <a:rPr lang="hr-HR" sz="2400" b="1" dirty="0">
                <a:solidFill>
                  <a:schemeClr val="accent1"/>
                </a:solidFill>
              </a:rPr>
            </a:br>
            <a:endParaRPr lang="hr-HR" sz="2400" b="1" dirty="0">
              <a:solidFill>
                <a:schemeClr val="accent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2CFB681-5B91-522D-E6BD-3CD202033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92" y="0"/>
            <a:ext cx="9733280" cy="463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1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D56144-A0C5-06F6-9581-738573CE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2" y="4744720"/>
            <a:ext cx="11009948" cy="1777999"/>
          </a:xfrm>
        </p:spPr>
        <p:txBody>
          <a:bodyPr>
            <a:normAutofit fontScale="90000"/>
          </a:bodyPr>
          <a:lstStyle/>
          <a:p>
            <a:r>
              <a:rPr lang="hr-HR" sz="2700" b="1" dirty="0">
                <a:solidFill>
                  <a:schemeClr val="accent1"/>
                </a:solidFill>
              </a:rPr>
              <a:t>Marina je lako dostupna brodom ili automobilom, udaljena samo 10min od međunarodne zračne luke Zadar i 60 minuta od zračne luke Split, a samo nekoliko minuta vožnje do glavne hrvatske autoceste A1</a:t>
            </a:r>
            <a:r>
              <a:rPr lang="hr-HR" b="1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47010C2-4575-B3D5-2F2E-EAD3D781D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20" y="0"/>
            <a:ext cx="8016240" cy="45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5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A87B10-E001-0B56-A298-C6088625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345440"/>
            <a:ext cx="10109200" cy="6512560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>
                <a:solidFill>
                  <a:schemeClr val="accent1"/>
                </a:solidFill>
              </a:rPr>
              <a:t>SVA DOGAĐANJA </a:t>
            </a:r>
            <a:r>
              <a:rPr lang="hr-HR" sz="3200" b="1" dirty="0" err="1">
                <a:solidFill>
                  <a:schemeClr val="accent1"/>
                </a:solidFill>
              </a:rPr>
              <a:t>OrganiziraJU</a:t>
            </a:r>
            <a:r>
              <a:rPr lang="hr-HR" sz="3200" b="1" dirty="0">
                <a:solidFill>
                  <a:schemeClr val="accent1"/>
                </a:solidFill>
              </a:rPr>
              <a:t> se u Marini Sukošan</a:t>
            </a:r>
            <a:br>
              <a:rPr lang="hr-HR" sz="3200" b="1" dirty="0">
                <a:solidFill>
                  <a:schemeClr val="accent1"/>
                </a:solidFill>
              </a:rPr>
            </a:br>
            <a:r>
              <a:rPr lang="hr-HR" sz="3200" b="1" dirty="0">
                <a:solidFill>
                  <a:schemeClr val="accent1"/>
                </a:solidFill>
              </a:rPr>
              <a:t>Ispred brodova će biti postavljen šator KAPACITETA 400 MJESTA</a:t>
            </a:r>
            <a:br>
              <a:rPr lang="hr-HR" sz="3200" b="1" dirty="0">
                <a:solidFill>
                  <a:schemeClr val="accent1"/>
                </a:solidFill>
              </a:rPr>
            </a:br>
            <a:r>
              <a:rPr lang="hr-HR" sz="3200" b="1" dirty="0">
                <a:solidFill>
                  <a:schemeClr val="accent1"/>
                </a:solidFill>
              </a:rPr>
              <a:t>1 večer - </a:t>
            </a:r>
            <a:r>
              <a:rPr lang="hr-HR" sz="3200" b="1" dirty="0" err="1">
                <a:solidFill>
                  <a:schemeClr val="accent1"/>
                </a:solidFill>
              </a:rPr>
              <a:t>VeČe</a:t>
            </a:r>
            <a:r>
              <a:rPr lang="hr-HR" sz="3200" b="1" dirty="0">
                <a:solidFill>
                  <a:schemeClr val="accent1"/>
                </a:solidFill>
              </a:rPr>
              <a:t> nacija i posada</a:t>
            </a:r>
            <a:br>
              <a:rPr lang="hr-HR" sz="3200" b="1" dirty="0">
                <a:solidFill>
                  <a:schemeClr val="accent1"/>
                </a:solidFill>
              </a:rPr>
            </a:br>
            <a:r>
              <a:rPr lang="hr-HR" sz="3200" b="1" dirty="0">
                <a:solidFill>
                  <a:schemeClr val="accent1"/>
                </a:solidFill>
              </a:rPr>
              <a:t> prezentacija hrane</a:t>
            </a:r>
            <a:br>
              <a:rPr lang="hr-HR" sz="3200" b="1" dirty="0">
                <a:solidFill>
                  <a:schemeClr val="accent1"/>
                </a:solidFill>
              </a:rPr>
            </a:br>
            <a:r>
              <a:rPr lang="hr-HR" sz="3200" b="1" dirty="0">
                <a:solidFill>
                  <a:schemeClr val="accent1"/>
                </a:solidFill>
              </a:rPr>
              <a:t>2 večer – mesna večera - DJ</a:t>
            </a:r>
            <a:br>
              <a:rPr lang="hr-HR" sz="3200" b="1" dirty="0">
                <a:solidFill>
                  <a:schemeClr val="accent1"/>
                </a:solidFill>
              </a:rPr>
            </a:br>
            <a:r>
              <a:rPr lang="hr-HR" sz="3200" b="1" dirty="0">
                <a:solidFill>
                  <a:schemeClr val="accent1"/>
                </a:solidFill>
              </a:rPr>
              <a:t>3 večer – riblja večera – ŽIVA MUZIKA</a:t>
            </a:r>
            <a:br>
              <a:rPr lang="hr-HR" sz="3200" b="1" dirty="0">
                <a:solidFill>
                  <a:schemeClr val="accent1"/>
                </a:solidFill>
              </a:rPr>
            </a:br>
            <a:r>
              <a:rPr lang="hr-HR" sz="3200" b="1" dirty="0">
                <a:solidFill>
                  <a:schemeClr val="accent1"/>
                </a:solidFill>
              </a:rPr>
              <a:t>U šatoru je moguće doručkovati uz najavu i naplatu</a:t>
            </a:r>
            <a:br>
              <a:rPr lang="hr-HR" sz="3200" b="1" dirty="0">
                <a:solidFill>
                  <a:schemeClr val="accent1"/>
                </a:solidFill>
              </a:rPr>
            </a:br>
            <a:endParaRPr lang="hr-HR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3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F1876D-EEB4-2577-E810-52BF95D5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-101600"/>
            <a:ext cx="10576560" cy="7203440"/>
          </a:xfrm>
        </p:spPr>
        <p:txBody>
          <a:bodyPr>
            <a:noAutofit/>
          </a:bodyPr>
          <a:lstStyle/>
          <a:p>
            <a:pPr algn="ctr"/>
            <a:br>
              <a:rPr lang="hr-HR" sz="4000" b="1" dirty="0">
                <a:solidFill>
                  <a:schemeClr val="accent1"/>
                </a:solidFill>
              </a:rPr>
            </a:br>
            <a:r>
              <a:rPr lang="hr-HR" sz="4000" b="1" dirty="0">
                <a:solidFill>
                  <a:schemeClr val="accent1"/>
                </a:solidFill>
              </a:rPr>
              <a:t>Kotizacija 160 eura</a:t>
            </a:r>
            <a:br>
              <a:rPr lang="hr-HR" sz="4000" b="1" dirty="0">
                <a:solidFill>
                  <a:schemeClr val="accent1"/>
                </a:solidFill>
              </a:rPr>
            </a:br>
            <a:r>
              <a:rPr lang="hr-HR" sz="4000" b="1" dirty="0">
                <a:solidFill>
                  <a:schemeClr val="accent1"/>
                </a:solidFill>
              </a:rPr>
              <a:t>U kojoj </a:t>
            </a:r>
            <a:r>
              <a:rPr lang="hr-HR" sz="4000" b="1" dirty="0" err="1">
                <a:solidFill>
                  <a:schemeClr val="accent1"/>
                </a:solidFill>
              </a:rPr>
              <a:t>sU</a:t>
            </a:r>
            <a:r>
              <a:rPr lang="hr-HR" sz="4000" b="1" dirty="0">
                <a:solidFill>
                  <a:schemeClr val="accent1"/>
                </a:solidFill>
              </a:rPr>
              <a:t> plaćene </a:t>
            </a:r>
            <a:r>
              <a:rPr lang="hr-HR" sz="4000" b="1" dirty="0" err="1">
                <a:solidFill>
                  <a:schemeClr val="accent1"/>
                </a:solidFill>
              </a:rPr>
              <a:t>večeRE</a:t>
            </a:r>
            <a:r>
              <a:rPr lang="hr-HR" sz="4000" b="1" dirty="0">
                <a:solidFill>
                  <a:schemeClr val="accent1"/>
                </a:solidFill>
              </a:rPr>
              <a:t>  </a:t>
            </a:r>
            <a:br>
              <a:rPr lang="hr-HR" sz="4000" b="1" dirty="0">
                <a:solidFill>
                  <a:schemeClr val="accent1"/>
                </a:solidFill>
              </a:rPr>
            </a:br>
            <a:r>
              <a:rPr lang="hr-HR" sz="4000" b="1" dirty="0">
                <a:solidFill>
                  <a:schemeClr val="accent1"/>
                </a:solidFill>
              </a:rPr>
              <a:t>Kape, majice, print za brodove i nazive posada</a:t>
            </a:r>
            <a:br>
              <a:rPr lang="hr-HR" sz="4000" b="1" dirty="0">
                <a:solidFill>
                  <a:schemeClr val="accent1"/>
                </a:solidFill>
              </a:rPr>
            </a:br>
            <a:r>
              <a:rPr lang="hr-HR" sz="4000" b="1" dirty="0">
                <a:solidFill>
                  <a:schemeClr val="accent1"/>
                </a:solidFill>
              </a:rPr>
              <a:t>*******</a:t>
            </a:r>
            <a:br>
              <a:rPr lang="hr-HR" sz="4000" b="1" dirty="0">
                <a:solidFill>
                  <a:schemeClr val="accent1"/>
                </a:solidFill>
              </a:rPr>
            </a:br>
            <a:r>
              <a:rPr lang="hr-HR" sz="4000" b="1" dirty="0">
                <a:solidFill>
                  <a:schemeClr val="accent1"/>
                </a:solidFill>
              </a:rPr>
              <a:t>kotizacija ZA BRODOVE </a:t>
            </a:r>
            <a:br>
              <a:rPr lang="hr-HR" sz="4000" b="1" dirty="0">
                <a:solidFill>
                  <a:schemeClr val="accent1"/>
                </a:solidFill>
              </a:rPr>
            </a:br>
            <a:r>
              <a:rPr lang="hr-HR" sz="4000" b="1" dirty="0">
                <a:solidFill>
                  <a:schemeClr val="accent1"/>
                </a:solidFill>
              </a:rPr>
              <a:t>5 kabina 2000 eura</a:t>
            </a:r>
            <a:br>
              <a:rPr lang="hr-HR" sz="4000" b="1" dirty="0">
                <a:solidFill>
                  <a:schemeClr val="accent1"/>
                </a:solidFill>
              </a:rPr>
            </a:br>
            <a:r>
              <a:rPr lang="hr-HR" sz="4000" b="1" dirty="0">
                <a:solidFill>
                  <a:schemeClr val="accent1"/>
                </a:solidFill>
              </a:rPr>
              <a:t>4 kabine 1800 eura</a:t>
            </a:r>
            <a:br>
              <a:rPr lang="hr-HR" sz="4000" b="1" dirty="0">
                <a:solidFill>
                  <a:schemeClr val="accent1"/>
                </a:solidFill>
              </a:rPr>
            </a:br>
            <a:r>
              <a:rPr lang="hr-HR" sz="4000" b="1" dirty="0">
                <a:solidFill>
                  <a:schemeClr val="accent1"/>
                </a:solidFill>
              </a:rPr>
              <a:t>3 kabine 1600 eura</a:t>
            </a:r>
            <a:br>
              <a:rPr lang="hr-HR" sz="4000" b="1" dirty="0">
                <a:solidFill>
                  <a:schemeClr val="accent1"/>
                </a:solidFill>
              </a:rPr>
            </a:br>
            <a:r>
              <a:rPr lang="hr-HR" sz="4000" b="1" dirty="0">
                <a:solidFill>
                  <a:schemeClr val="accent1"/>
                </a:solidFill>
              </a:rPr>
              <a:t>očekujemo rekordan broj posada i učesnika</a:t>
            </a:r>
            <a:br>
              <a:rPr lang="hr-HR" sz="4000" b="1" dirty="0">
                <a:solidFill>
                  <a:schemeClr val="accent1"/>
                </a:solidFill>
              </a:rPr>
            </a:br>
            <a:endParaRPr lang="hr-HR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30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57196B7-67B4-AAC4-ECF7-3CD33EBA2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8905" cy="311701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C21201F-6CAD-D40D-DBDF-D210102EE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05" y="0"/>
            <a:ext cx="4988998" cy="332469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2ABC108-98F3-0DDA-62EE-D27D2E7C8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1" y="3117013"/>
            <a:ext cx="4161798" cy="311701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FE1EECD-6E49-3081-9C31-C552FD1AF6E9}"/>
              </a:ext>
            </a:extLst>
          </p:cNvPr>
          <p:cNvSpPr txBox="1">
            <a:spLocks/>
          </p:cNvSpPr>
          <p:nvPr/>
        </p:nvSpPr>
        <p:spPr>
          <a:xfrm>
            <a:off x="4706450" y="3324700"/>
            <a:ext cx="7079149" cy="57864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 b="1" dirty="0">
                <a:solidFill>
                  <a:schemeClr val="accent1"/>
                </a:solidFill>
              </a:rPr>
              <a:t>Organizacioni odbor regate:</a:t>
            </a:r>
          </a:p>
          <a:p>
            <a:r>
              <a:rPr lang="hr-HR" sz="2400" b="1" dirty="0" err="1">
                <a:solidFill>
                  <a:schemeClr val="accent1"/>
                </a:solidFill>
              </a:rPr>
              <a:t>Đek</a:t>
            </a:r>
            <a:r>
              <a:rPr lang="hr-HR" sz="2400" b="1" dirty="0">
                <a:solidFill>
                  <a:schemeClr val="accent1"/>
                </a:solidFill>
              </a:rPr>
              <a:t> ŠURIJA PREDSJEDNIK</a:t>
            </a:r>
          </a:p>
          <a:p>
            <a:r>
              <a:rPr lang="hr-HR" sz="2400" b="1" dirty="0">
                <a:solidFill>
                  <a:schemeClr val="accent1"/>
                </a:solidFill>
              </a:rPr>
              <a:t>DRAŽEN MELČIĆ ZAMJENIK PREDSJEDNIKA,ZLATKO JANKOVIĆ-MILOŠ,TAJNIK ODBORA</a:t>
            </a:r>
          </a:p>
          <a:p>
            <a:r>
              <a:rPr lang="hr-HR" sz="2400" b="1" dirty="0">
                <a:solidFill>
                  <a:schemeClr val="accent1"/>
                </a:solidFill>
              </a:rPr>
              <a:t>ČLANOVI: dg Marinela Rosso,1.Vdg </a:t>
            </a:r>
            <a:r>
              <a:rPr lang="hr-HR" sz="2400" b="1" dirty="0" err="1">
                <a:solidFill>
                  <a:schemeClr val="accent1"/>
                </a:solidFill>
              </a:rPr>
              <a:t>mirjana</a:t>
            </a:r>
            <a:r>
              <a:rPr lang="hr-HR" sz="2400" b="1" dirty="0">
                <a:solidFill>
                  <a:schemeClr val="accent1"/>
                </a:solidFill>
              </a:rPr>
              <a:t> </a:t>
            </a:r>
            <a:r>
              <a:rPr lang="hr-HR" sz="2400" b="1" dirty="0" err="1">
                <a:solidFill>
                  <a:schemeClr val="accent1"/>
                </a:solidFill>
              </a:rPr>
              <a:t>čusek</a:t>
            </a:r>
            <a:r>
              <a:rPr lang="hr-HR" sz="2400" b="1" dirty="0">
                <a:solidFill>
                  <a:schemeClr val="accent1"/>
                </a:solidFill>
              </a:rPr>
              <a:t> – slunjski , </a:t>
            </a:r>
            <a:r>
              <a:rPr lang="hr-HR" sz="2400" b="1" dirty="0" err="1">
                <a:solidFill>
                  <a:schemeClr val="accent1"/>
                </a:solidFill>
              </a:rPr>
              <a:t>pdg</a:t>
            </a:r>
            <a:r>
              <a:rPr lang="hr-HR" sz="2400" b="1" dirty="0">
                <a:solidFill>
                  <a:schemeClr val="accent1"/>
                </a:solidFill>
              </a:rPr>
              <a:t> </a:t>
            </a:r>
            <a:r>
              <a:rPr lang="hr-HR" sz="2400" b="1" dirty="0" err="1">
                <a:solidFill>
                  <a:schemeClr val="accent1"/>
                </a:solidFill>
              </a:rPr>
              <a:t>darko</a:t>
            </a:r>
            <a:r>
              <a:rPr lang="hr-HR" sz="2400" b="1" dirty="0">
                <a:solidFill>
                  <a:schemeClr val="accent1"/>
                </a:solidFill>
              </a:rPr>
              <a:t> </a:t>
            </a:r>
            <a:r>
              <a:rPr lang="hr-HR" sz="2400" b="1" dirty="0" err="1">
                <a:solidFill>
                  <a:schemeClr val="accent1"/>
                </a:solidFill>
              </a:rPr>
              <a:t>angebrandt</a:t>
            </a:r>
            <a:r>
              <a:rPr lang="hr-HR" sz="2400" b="1" dirty="0">
                <a:solidFill>
                  <a:schemeClr val="accent1"/>
                </a:solidFill>
              </a:rPr>
              <a:t> , </a:t>
            </a:r>
            <a:r>
              <a:rPr lang="hr-HR" sz="2400" b="1" dirty="0" err="1">
                <a:solidFill>
                  <a:schemeClr val="accent1"/>
                </a:solidFill>
              </a:rPr>
              <a:t>ivan</a:t>
            </a:r>
            <a:r>
              <a:rPr lang="hr-HR" sz="2400" b="1" dirty="0">
                <a:solidFill>
                  <a:schemeClr val="accent1"/>
                </a:solidFill>
              </a:rPr>
              <a:t>  </a:t>
            </a:r>
            <a:r>
              <a:rPr lang="hr-HR" sz="2400" b="1" dirty="0" err="1">
                <a:solidFill>
                  <a:schemeClr val="accent1"/>
                </a:solidFill>
              </a:rPr>
              <a:t>kuret</a:t>
            </a:r>
            <a:r>
              <a:rPr lang="hr-HR" sz="2400" b="1" dirty="0">
                <a:solidFill>
                  <a:schemeClr val="accent1"/>
                </a:solidFill>
              </a:rPr>
              <a:t>  </a:t>
            </a:r>
            <a:r>
              <a:rPr lang="hr-HR" sz="2400" b="1" dirty="0" err="1">
                <a:solidFill>
                  <a:schemeClr val="accent1"/>
                </a:solidFill>
              </a:rPr>
              <a:t>lc</a:t>
            </a:r>
            <a:r>
              <a:rPr lang="hr-HR" sz="2400" b="1" dirty="0">
                <a:solidFill>
                  <a:schemeClr val="accent1"/>
                </a:solidFill>
              </a:rPr>
              <a:t> </a:t>
            </a:r>
            <a:r>
              <a:rPr lang="hr-HR" sz="2400" b="1" dirty="0" err="1">
                <a:solidFill>
                  <a:schemeClr val="accent1"/>
                </a:solidFill>
              </a:rPr>
              <a:t>split</a:t>
            </a:r>
            <a:r>
              <a:rPr lang="hr-HR" sz="2400" b="1" dirty="0">
                <a:solidFill>
                  <a:schemeClr val="accent1"/>
                </a:solidFill>
              </a:rPr>
              <a:t>, </a:t>
            </a:r>
            <a:r>
              <a:rPr lang="hr-HR" sz="2400" b="1" dirty="0" err="1">
                <a:solidFill>
                  <a:schemeClr val="accent1"/>
                </a:solidFill>
              </a:rPr>
              <a:t>koo</a:t>
            </a:r>
            <a:r>
              <a:rPr lang="hr-HR" sz="2400" b="1" dirty="0">
                <a:solidFill>
                  <a:schemeClr val="accent1"/>
                </a:solidFill>
              </a:rPr>
              <a:t> za </a:t>
            </a:r>
            <a:r>
              <a:rPr lang="hr-HR" sz="2400" b="1" dirty="0" err="1">
                <a:solidFill>
                  <a:schemeClr val="accent1"/>
                </a:solidFill>
              </a:rPr>
              <a:t>pr</a:t>
            </a:r>
            <a:r>
              <a:rPr lang="hr-HR" sz="2400" b="1" dirty="0">
                <a:solidFill>
                  <a:schemeClr val="accent1"/>
                </a:solidFill>
              </a:rPr>
              <a:t> </a:t>
            </a:r>
            <a:r>
              <a:rPr lang="hr-HR" sz="2400" b="1" dirty="0" err="1">
                <a:solidFill>
                  <a:schemeClr val="accent1"/>
                </a:solidFill>
              </a:rPr>
              <a:t>ilijana</a:t>
            </a:r>
            <a:r>
              <a:rPr lang="hr-HR" sz="2400" b="1" dirty="0">
                <a:solidFill>
                  <a:schemeClr val="accent1"/>
                </a:solidFill>
              </a:rPr>
              <a:t> </a:t>
            </a:r>
            <a:r>
              <a:rPr lang="hr-HR" sz="2400" b="1" dirty="0" err="1">
                <a:solidFill>
                  <a:schemeClr val="accent1"/>
                </a:solidFill>
              </a:rPr>
              <a:t>palčec</a:t>
            </a:r>
            <a:r>
              <a:rPr lang="hr-HR" sz="2400" b="1" dirty="0">
                <a:solidFill>
                  <a:schemeClr val="accent1"/>
                </a:solidFill>
              </a:rPr>
              <a:t> i drugi po potrebi</a:t>
            </a:r>
          </a:p>
        </p:txBody>
      </p:sp>
    </p:spTree>
    <p:extLst>
      <p:ext uri="{BB962C8B-B14F-4D97-AF65-F5344CB8AC3E}">
        <p14:creationId xmlns:p14="http://schemas.microsoft.com/office/powerpoint/2010/main" val="402769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81F7B6-24D4-B30E-1BDD-D4164876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10715308" cy="1507067"/>
          </a:xfrm>
        </p:spPr>
        <p:txBody>
          <a:bodyPr>
            <a:noAutofit/>
          </a:bodyPr>
          <a:lstStyle/>
          <a:p>
            <a:r>
              <a:rPr lang="hr-HR" sz="4800" b="1" dirty="0">
                <a:solidFill>
                  <a:schemeClr val="accent1"/>
                </a:solidFill>
              </a:rPr>
              <a:t>Očekujemo vas u s u k o š a </a:t>
            </a:r>
            <a:r>
              <a:rPr lang="hr-HR" sz="4800" b="1">
                <a:solidFill>
                  <a:schemeClr val="accent1"/>
                </a:solidFill>
              </a:rPr>
              <a:t>n u!</a:t>
            </a:r>
            <a:endParaRPr lang="hr-HR" sz="4800" b="1" dirty="0">
              <a:solidFill>
                <a:schemeClr val="accent1"/>
              </a:solidFill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2CF72C4A-BDD9-953B-46FD-314C2FDA1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46" y="222338"/>
            <a:ext cx="6006334" cy="400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94029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</TotalTime>
  <Words>310</Words>
  <Application>Microsoft Office PowerPoint</Application>
  <PresentationFormat>Široki zaslon</PresentationFormat>
  <Paragraphs>12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Isječak</vt:lpstr>
      <vt:lpstr>LIONS REGATA D-126”JEDRIMA PROTIV DROGE”  22.04.-25.04.2026.</vt:lpstr>
      <vt:lpstr>GDJE SE NALAZI marina sukošan? ZADARSKA ŽUPANIJA PREKO PUTA SU OTOCI UGLJAN I PAŠMAN</vt:lpstr>
      <vt:lpstr>D-Marin Dalmacija najveća je marina na hrvatskoj obali sa vrhunskim sadržajima luksuznom gastro i ugostiteljskom uslugom. Marina nudi vezove za 1200 jahti do 70m LOA, gaz do 7m, kao i kapacitet 300 suhih vezova. </vt:lpstr>
      <vt:lpstr>Marina je lako dostupna brodom ili automobilom, udaljena samo 10min od međunarodne zračne luke Zadar i 60 minuta od zračne luke Split, a samo nekoliko minuta vožnje do glavne hrvatske autoceste A1.</vt:lpstr>
      <vt:lpstr>SVA DOGAĐANJA OrganiziraJU se u Marini Sukošan Ispred brodova će biti postavljen šator KAPACITETA 400 MJESTA 1 večer - VeČe nacija i posada  prezentacija hrane 2 večer – mesna večera - DJ 3 večer – riblja večera – ŽIVA MUZIKA U šatoru je moguće doručkovati uz najavu i naplatu </vt:lpstr>
      <vt:lpstr> Kotizacija 160 eura U kojoj sU plaćene večeRE   Kape, majice, print za brodove i nazive posada ******* kotizacija ZA BRODOVE  5 kabina 2000 eura 4 kabine 1800 eura 3 kabine 1600 eura očekujemo rekordan broj posada i učesnika </vt:lpstr>
      <vt:lpstr>PowerPoint prezentacija</vt:lpstr>
      <vt:lpstr>Očekujemo vas u s u k o š a n 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Zlatko</dc:creator>
  <cp:lastModifiedBy>Zlatko</cp:lastModifiedBy>
  <cp:revision>3</cp:revision>
  <dcterms:created xsi:type="dcterms:W3CDTF">2025-09-11T14:06:18Z</dcterms:created>
  <dcterms:modified xsi:type="dcterms:W3CDTF">2025-09-11T17:13:38Z</dcterms:modified>
</cp:coreProperties>
</file>