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4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71" r:id="rId13"/>
    <p:sldId id="270" r:id="rId14"/>
    <p:sldId id="269" r:id="rId15"/>
    <p:sldId id="272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C349C-C6AE-4A91-85B4-6DFD4A13E51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1FC95-25EB-45F5-BAE3-1E66C395A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1FC95-25EB-45F5-BAE3-1E66C395AB6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77CF4-0CEC-4001-8669-4EDDDBC80661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165AE-926D-4315-858B-8A69EAF3A1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57813" y="2786063"/>
            <a:ext cx="2565335" cy="3097123"/>
          </a:xfrm>
          <a:custGeom>
            <a:avLst/>
            <a:gdLst/>
            <a:ahLst/>
            <a:cxnLst/>
            <a:rect l="l" t="t" r="r" b="b"/>
            <a:pathLst>
              <a:path w="2736357" h="3303598">
                <a:moveTo>
                  <a:pt x="0" y="0"/>
                </a:moveTo>
                <a:lnTo>
                  <a:pt x="2736356" y="0"/>
                </a:lnTo>
                <a:lnTo>
                  <a:pt x="2736356" y="3303598"/>
                </a:lnTo>
                <a:lnTo>
                  <a:pt x="0" y="33035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5813" y="1000125"/>
            <a:ext cx="7600950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400" b="1" spc="40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Lions </a:t>
            </a:r>
            <a:r>
              <a:rPr lang="en-US" sz="4400" b="1" spc="40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razmjena</a:t>
            </a:r>
            <a:r>
              <a:rPr lang="en-US" sz="4400" b="1" spc="40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4400" b="1" spc="40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mladih</a:t>
            </a:r>
            <a:r>
              <a:rPr lang="en-US" sz="4400" b="1" spc="40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u </a:t>
            </a:r>
            <a:r>
              <a:rPr lang="en-US" sz="4400" b="1" spc="40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Hrvatskoj</a:t>
            </a:r>
            <a:endParaRPr lang="en-US" sz="4400" b="1" spc="40" dirty="0">
              <a:solidFill>
                <a:srgbClr val="EBB700"/>
              </a:solidFill>
              <a:latin typeface="Times New Roman" pitchFamily="18" charset="0"/>
              <a:ea typeface="TT Rounds Condensed Bold"/>
              <a:cs typeface="Times New Roman" pitchFamily="18" charset="0"/>
              <a:sym typeface="TT Rounds Condensed Bold"/>
            </a:endParaRPr>
          </a:p>
        </p:txBody>
      </p:sp>
      <p:pic>
        <p:nvPicPr>
          <p:cNvPr id="4" name="Slika 6">
            <a:extLst>
              <a:ext uri="{FF2B5EF4-FFF2-40B4-BE49-F238E27FC236}">
                <a16:creationId xmlns="" xmlns:a16="http://schemas.microsoft.com/office/drawing/2014/main" id="{FD045CB1-7223-1CAC-D7B5-C1C2E1953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6" y="3143251"/>
            <a:ext cx="2785615" cy="19916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724" y="804863"/>
            <a:ext cx="4105275" cy="1261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Susret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s </a:t>
            </a:r>
            <a:r>
              <a:rPr lang="en-US" sz="4000" spc="37" dirty="0" err="1" smtClean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guverner</a:t>
            </a:r>
            <a:r>
              <a:rPr lang="hr-HR" sz="4000" spc="37" dirty="0" smtClean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icom</a:t>
            </a:r>
            <a:endParaRPr lang="en-US" sz="4000" spc="37" dirty="0">
              <a:solidFill>
                <a:srgbClr val="EBB700"/>
              </a:solidFill>
              <a:latin typeface="Times New Roman" pitchFamily="18" charset="0"/>
              <a:ea typeface="TT Rounds Condensed"/>
              <a:cs typeface="Times New Roman" pitchFamily="18" charset="0"/>
              <a:sym typeface="TT Rounds Condensed"/>
            </a:endParaRPr>
          </a:p>
        </p:txBody>
      </p:sp>
      <p:pic>
        <p:nvPicPr>
          <p:cNvPr id="25602" name="Picture 2" descr="https://lions.hr/sites/default/files/styles/article_image/public/20250726_180134.jpg?itok=TDgtUn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57200"/>
            <a:ext cx="3505200" cy="2404846"/>
          </a:xfrm>
          <a:prstGeom prst="rect">
            <a:avLst/>
          </a:prstGeom>
          <a:noFill/>
        </p:spPr>
      </p:pic>
      <p:pic>
        <p:nvPicPr>
          <p:cNvPr id="25604" name="Picture 4" descr="https://lions.hr/sites/default/files/styles/article_image/public/img-20250727-wa0014.jpg?itok=hyLREUC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90800"/>
            <a:ext cx="4648200" cy="3189035"/>
          </a:xfrm>
          <a:prstGeom prst="rect">
            <a:avLst/>
          </a:prstGeom>
          <a:noFill/>
        </p:spPr>
      </p:pic>
      <p:pic>
        <p:nvPicPr>
          <p:cNvPr id="25606" name="Picture 6" descr="https://lions.hr/sites/default/files/styles/article_image/public/img-20250727-wa0029.jpg?itok=o2VrCrA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810000"/>
            <a:ext cx="3817888" cy="2619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925" y="308571"/>
            <a:ext cx="8058150" cy="64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400" spc="40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Izleti</a:t>
            </a:r>
            <a:endParaRPr lang="en-US" sz="4400" spc="40" dirty="0">
              <a:solidFill>
                <a:srgbClr val="EBB700"/>
              </a:solidFill>
              <a:latin typeface="Times New Roman" pitchFamily="18" charset="0"/>
              <a:ea typeface="TT Rounds Condensed"/>
              <a:cs typeface="Times New Roman" pitchFamily="18" charset="0"/>
              <a:sym typeface="TT Rounds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4800" y="5105400"/>
            <a:ext cx="3800476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3000" spc="16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Izlet</a:t>
            </a:r>
            <a:r>
              <a:rPr lang="en-US" sz="3000" spc="16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3000" spc="16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brodom</a:t>
            </a:r>
            <a:r>
              <a:rPr lang="en-US" sz="3000" spc="16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3000" b="1" spc="16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Poreč</a:t>
            </a:r>
            <a:r>
              <a:rPr lang="en-US" sz="3000" b="1" spc="16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– </a:t>
            </a:r>
            <a:r>
              <a:rPr lang="en-US" sz="3000" b="1" spc="16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Rovinj</a:t>
            </a:r>
            <a:r>
              <a:rPr lang="en-US" sz="3000" b="1" spc="16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– </a:t>
            </a:r>
            <a:r>
              <a:rPr lang="en-US" sz="3000" b="1" spc="16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Limski</a:t>
            </a:r>
            <a:r>
              <a:rPr lang="en-US" sz="3000" b="1" spc="16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3000" b="1" spc="16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kanal</a:t>
            </a:r>
            <a:endParaRPr lang="en-US" sz="3000" b="1" spc="16" dirty="0">
              <a:solidFill>
                <a:srgbClr val="EBB700"/>
              </a:solidFill>
              <a:latin typeface="Times New Roman" pitchFamily="18" charset="0"/>
              <a:ea typeface="TT Rounds Condensed Bold"/>
              <a:cs typeface="Times New Roman" pitchFamily="18" charset="0"/>
              <a:sym typeface="TT Rounds Condensed Bold"/>
            </a:endParaRPr>
          </a:p>
        </p:txBody>
      </p:sp>
      <p:pic>
        <p:nvPicPr>
          <p:cNvPr id="26626" name="Picture 2" descr="https://lions.hr/sites/default/files/styles/article_image/public/img-20250727-wa0040.jpg?itok=YEiNkAQ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5105400" cy="3502711"/>
          </a:xfrm>
          <a:prstGeom prst="rect">
            <a:avLst/>
          </a:prstGeom>
          <a:noFill/>
        </p:spPr>
      </p:pic>
      <p:pic>
        <p:nvPicPr>
          <p:cNvPr id="26628" name="Picture 4" descr="https://lions.hr/sites/default/files/styles/article_image/public/img-20250727-wa0054.jpg?itok=xD8HCKq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4387" y="3276600"/>
            <a:ext cx="5039613" cy="3457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398145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57800" y="2514600"/>
            <a:ext cx="34290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3000" spc="16" dirty="0" smtClean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I</a:t>
            </a:r>
            <a:r>
              <a:rPr lang="hr-HR" sz="3000" spc="16" dirty="0" smtClean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STRALANDIA</a:t>
            </a:r>
            <a:endParaRPr lang="en-US" sz="3000" b="1" spc="16" dirty="0">
              <a:solidFill>
                <a:srgbClr val="EBB700"/>
              </a:solidFill>
              <a:latin typeface="Times New Roman" pitchFamily="18" charset="0"/>
              <a:ea typeface="TT Rounds Condensed Bold"/>
              <a:cs typeface="Times New Roman" pitchFamily="18" charset="0"/>
              <a:sym typeface="TT Rounds Condensed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925" y="317500"/>
            <a:ext cx="805815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Radionica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prihvaćanja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različitosti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i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 smtClean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komunikacije</a:t>
            </a:r>
            <a:r>
              <a:rPr lang="hr-HR" sz="4000" spc="37" dirty="0" smtClean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te tajni prijatelj </a:t>
            </a:r>
            <a:endParaRPr lang="en-US" sz="4000" spc="37" dirty="0">
              <a:solidFill>
                <a:srgbClr val="EBB700"/>
              </a:solidFill>
              <a:latin typeface="Times New Roman" pitchFamily="18" charset="0"/>
              <a:ea typeface="TT Rounds Condensed"/>
              <a:cs typeface="Times New Roman" pitchFamily="18" charset="0"/>
              <a:sym typeface="TT Rounds Condense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124200"/>
            <a:ext cx="24384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s://lions.hr/sites/default/files/styles/full_image/public/img-20250731-wa0004_0.jpg?itok=bYBnPu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752600"/>
            <a:ext cx="4292600" cy="3219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925" y="308571"/>
            <a:ext cx="8058150" cy="64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400" spc="40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Ceremonija</a:t>
            </a:r>
            <a:r>
              <a:rPr lang="en-US" sz="4400" spc="40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400" spc="40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zatvaranja</a:t>
            </a:r>
            <a:r>
              <a:rPr lang="en-US" sz="4400" spc="40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</a:p>
        </p:txBody>
      </p:sp>
      <p:pic>
        <p:nvPicPr>
          <p:cNvPr id="2050" name="Picture 2" descr="https://lions.hr/sites/default/files/styles/article_image/public/20250730_212910.jpg?itok=IsYZ3R_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6705600" cy="4600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925" y="308571"/>
            <a:ext cx="8058150" cy="64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400" spc="40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Ocjena</a:t>
            </a:r>
            <a:r>
              <a:rPr lang="en-US" sz="4400" spc="40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400" spc="40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kampa</a:t>
            </a:r>
            <a:r>
              <a:rPr lang="en-US" sz="4400" spc="40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: </a:t>
            </a:r>
            <a:r>
              <a:rPr lang="en-US" sz="4400" spc="40" dirty="0" smtClean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4,</a:t>
            </a:r>
            <a:r>
              <a:rPr lang="hr-HR" sz="4400" spc="40" dirty="0" smtClean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8</a:t>
            </a:r>
            <a:endParaRPr lang="en-US" sz="4400" spc="40" dirty="0">
              <a:solidFill>
                <a:srgbClr val="EBB700"/>
              </a:solidFill>
              <a:latin typeface="Times New Roman" pitchFamily="18" charset="0"/>
              <a:ea typeface="TT Rounds Condensed"/>
              <a:cs typeface="Times New Roman" pitchFamily="18" charset="0"/>
              <a:sym typeface="TT Rounds Condense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2925" y="1643063"/>
            <a:ext cx="8058150" cy="551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9160" lvl="1" indent="-159579">
              <a:lnSpc>
                <a:spcPts val="2976"/>
              </a:lnSpc>
              <a:buFont typeface="Arial"/>
              <a:buChar char="•"/>
            </a:pP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Host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Obitelji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-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Ocjena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: </a:t>
            </a:r>
            <a:r>
              <a:rPr lang="hr-HR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5</a:t>
            </a:r>
            <a:r>
              <a:rPr lang="en-US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/5 </a:t>
            </a:r>
            <a:endParaRPr lang="en-US" sz="2500" b="1" spc="23" dirty="0">
              <a:solidFill>
                <a:srgbClr val="EBB700"/>
              </a:solidFill>
              <a:latin typeface="Times New Roman" pitchFamily="18" charset="0"/>
              <a:ea typeface="TT Rounds Condensed Bold"/>
              <a:cs typeface="Times New Roman" pitchFamily="18" charset="0"/>
              <a:sym typeface="TT Rounds Condensed Bold"/>
            </a:endParaRPr>
          </a:p>
          <a:p>
            <a:pPr marL="319160" lvl="1" indent="-159579">
              <a:lnSpc>
                <a:spcPts val="2976"/>
              </a:lnSpc>
              <a:buFont typeface="Arial"/>
              <a:buChar char="•"/>
            </a:pP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Igre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izgradnje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tima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-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Ocjena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: </a:t>
            </a:r>
            <a:r>
              <a:rPr lang="hr-HR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4.6</a:t>
            </a:r>
            <a:r>
              <a:rPr lang="en-US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/5 </a:t>
            </a:r>
            <a:endParaRPr lang="en-US" sz="2500" b="1" spc="23" dirty="0">
              <a:solidFill>
                <a:srgbClr val="EBB700"/>
              </a:solidFill>
              <a:latin typeface="Times New Roman" pitchFamily="18" charset="0"/>
              <a:ea typeface="TT Rounds Condensed Bold"/>
              <a:cs typeface="Times New Roman" pitchFamily="18" charset="0"/>
              <a:sym typeface="TT Rounds Condensed Bold"/>
            </a:endParaRPr>
          </a:p>
          <a:p>
            <a:pPr marL="319160" lvl="1" indent="-159579">
              <a:lnSpc>
                <a:spcPts val="2976"/>
              </a:lnSpc>
              <a:buFont typeface="Arial"/>
              <a:buChar char="•"/>
            </a:pP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Projekt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Tajni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prijatelj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-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Ocjena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: 5/5</a:t>
            </a:r>
          </a:p>
          <a:p>
            <a:pPr marL="319160" lvl="1" indent="-159579">
              <a:lnSpc>
                <a:spcPts val="2976"/>
              </a:lnSpc>
              <a:buFont typeface="Arial"/>
              <a:buChar char="•"/>
            </a:pP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Radionice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(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komunikacija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,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različitost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i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multikulturalnost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) -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Ocjena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: </a:t>
            </a:r>
            <a:r>
              <a:rPr lang="hr-HR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4,6</a:t>
            </a:r>
            <a:r>
              <a:rPr lang="en-US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/5</a:t>
            </a:r>
            <a:endParaRPr lang="en-US" sz="2500" b="1" spc="23" dirty="0">
              <a:solidFill>
                <a:srgbClr val="EBB700"/>
              </a:solidFill>
              <a:latin typeface="Times New Roman" pitchFamily="18" charset="0"/>
              <a:ea typeface="TT Rounds Condensed Bold"/>
              <a:cs typeface="Times New Roman" pitchFamily="18" charset="0"/>
              <a:sym typeface="TT Rounds Condensed Bold"/>
            </a:endParaRPr>
          </a:p>
          <a:p>
            <a:pPr marL="319160" lvl="1" indent="-159579">
              <a:lnSpc>
                <a:spcPts val="2976"/>
              </a:lnSpc>
              <a:buFont typeface="Arial"/>
              <a:buChar char="•"/>
            </a:pP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Završna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večer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-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Ocjena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: </a:t>
            </a:r>
            <a:r>
              <a:rPr lang="hr-HR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5</a:t>
            </a:r>
            <a:r>
              <a:rPr lang="en-US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/5</a:t>
            </a:r>
            <a:endParaRPr lang="en-US" sz="2500" b="1" spc="23" dirty="0">
              <a:solidFill>
                <a:srgbClr val="EBB700"/>
              </a:solidFill>
              <a:latin typeface="Times New Roman" pitchFamily="18" charset="0"/>
              <a:ea typeface="TT Rounds Condensed Bold"/>
              <a:cs typeface="Times New Roman" pitchFamily="18" charset="0"/>
              <a:sym typeface="TT Rounds Condensed Bold"/>
            </a:endParaRPr>
          </a:p>
          <a:p>
            <a:pPr marL="319160" lvl="1" indent="-159579">
              <a:lnSpc>
                <a:spcPts val="2976"/>
              </a:lnSpc>
              <a:buFont typeface="Arial"/>
              <a:buChar char="•"/>
            </a:pP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Hrana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i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smještaj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-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Ocjena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: </a:t>
            </a:r>
            <a:r>
              <a:rPr lang="en-US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4.</a:t>
            </a:r>
            <a:r>
              <a:rPr lang="hr-HR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8</a:t>
            </a:r>
            <a:r>
              <a:rPr lang="en-US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/5</a:t>
            </a:r>
            <a:endParaRPr lang="en-US" sz="2500" b="1" spc="23" dirty="0">
              <a:solidFill>
                <a:srgbClr val="EBB700"/>
              </a:solidFill>
              <a:latin typeface="Times New Roman" pitchFamily="18" charset="0"/>
              <a:ea typeface="TT Rounds Condensed Bold"/>
              <a:cs typeface="Times New Roman" pitchFamily="18" charset="0"/>
              <a:sym typeface="TT Rounds Condensed Bold"/>
            </a:endParaRPr>
          </a:p>
          <a:p>
            <a:pPr marL="319160" lvl="1" indent="-159579">
              <a:lnSpc>
                <a:spcPts val="2976"/>
              </a:lnSpc>
              <a:buFont typeface="Arial"/>
              <a:buChar char="•"/>
            </a:pP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Izleti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 (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posjet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Poreču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,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izlet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brodom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i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posjeta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Istralandiji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) -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Ocjena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: 5/5</a:t>
            </a:r>
          </a:p>
          <a:p>
            <a:pPr marL="319160" lvl="1" indent="-159579">
              <a:lnSpc>
                <a:spcPts val="2976"/>
              </a:lnSpc>
              <a:buFont typeface="Arial"/>
              <a:buChar char="•"/>
            </a:pP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Atmosfera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u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kampu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-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Ocjena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: 5/5</a:t>
            </a:r>
          </a:p>
          <a:p>
            <a:pPr marL="319160" lvl="1" indent="-159579">
              <a:lnSpc>
                <a:spcPts val="2976"/>
              </a:lnSpc>
              <a:buFont typeface="Arial"/>
              <a:buChar char="•"/>
            </a:pP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Humanitarna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aktivnost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–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Ocjena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hr-HR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4</a:t>
            </a:r>
            <a:r>
              <a:rPr lang="en-US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/5</a:t>
            </a:r>
            <a:endParaRPr lang="en-US" sz="2500" b="1" spc="23" dirty="0">
              <a:solidFill>
                <a:srgbClr val="EBB700"/>
              </a:solidFill>
              <a:latin typeface="Times New Roman" pitchFamily="18" charset="0"/>
              <a:ea typeface="TT Rounds Condensed Bold"/>
              <a:cs typeface="Times New Roman" pitchFamily="18" charset="0"/>
              <a:sym typeface="TT Rounds Condensed Bold"/>
            </a:endParaRPr>
          </a:p>
          <a:p>
            <a:pPr marL="319160" lvl="1" indent="-159579">
              <a:lnSpc>
                <a:spcPts val="2976"/>
              </a:lnSpc>
              <a:buFont typeface="Arial"/>
              <a:buChar char="•"/>
            </a:pP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Mentori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- </a:t>
            </a:r>
            <a:r>
              <a:rPr lang="en-US" sz="2500" b="1" spc="23" dirty="0" err="1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Ocjena</a:t>
            </a:r>
            <a:r>
              <a:rPr lang="en-US" sz="2500" b="1" spc="23" dirty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r>
              <a:rPr lang="en-US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5/5</a:t>
            </a:r>
            <a:r>
              <a:rPr lang="hr-HR" sz="2500" b="1" spc="23" dirty="0" smtClean="0">
                <a:solidFill>
                  <a:srgbClr val="EBB700"/>
                </a:solidFill>
                <a:latin typeface="Times New Roman" pitchFamily="18" charset="0"/>
                <a:ea typeface="TT Rounds Condensed Bold"/>
                <a:cs typeface="Times New Roman" pitchFamily="18" charset="0"/>
                <a:sym typeface="TT Rounds Condensed Bold"/>
              </a:rPr>
              <a:t> </a:t>
            </a:r>
            <a:endParaRPr lang="en-US" sz="2500" b="1" spc="23" dirty="0">
              <a:solidFill>
                <a:srgbClr val="EBB700"/>
              </a:solidFill>
              <a:latin typeface="Times New Roman" pitchFamily="18" charset="0"/>
              <a:ea typeface="TT Rounds Condensed Bold"/>
              <a:cs typeface="Times New Roman" pitchFamily="18" charset="0"/>
              <a:sym typeface="TT Rounds Condensed Bold"/>
            </a:endParaRPr>
          </a:p>
          <a:p>
            <a:pPr marL="319160" lvl="1" indent="-159579">
              <a:lnSpc>
                <a:spcPts val="2976"/>
              </a:lnSpc>
            </a:pPr>
            <a:endParaRPr dirty="0"/>
          </a:p>
          <a:p>
            <a:pPr marL="319160" lvl="1" indent="-159579">
              <a:lnSpc>
                <a:spcPts val="2976"/>
              </a:lnSpc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3"/>
                </a:solidFill>
              </a:rPr>
              <a:t>Mladi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iz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Hrvatske</a:t>
            </a:r>
            <a:r>
              <a:rPr lang="en-US" b="1" dirty="0" smtClean="0">
                <a:solidFill>
                  <a:schemeClr val="accent3"/>
                </a:solidFill>
              </a:rPr>
              <a:t> u </a:t>
            </a:r>
            <a:r>
              <a:rPr lang="en-US" b="1" dirty="0" err="1" smtClean="0">
                <a:solidFill>
                  <a:schemeClr val="accent3"/>
                </a:solidFill>
              </a:rPr>
              <a:t>međunarodnoj</a:t>
            </a:r>
            <a:r>
              <a:rPr lang="en-US" b="1" dirty="0" smtClean="0">
                <a:solidFill>
                  <a:schemeClr val="accent3"/>
                </a:solidFill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</a:rPr>
              <a:t>razmjeni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srpnja</a:t>
            </a:r>
            <a:r>
              <a:rPr lang="en-US" sz="2800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do 31. </a:t>
            </a:r>
            <a:r>
              <a:rPr lang="en-US" sz="2800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kolovoza</a:t>
            </a:r>
            <a:r>
              <a:rPr lang="en-US" sz="2800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2025.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iz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Hrvatske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je u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međunarodnu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razmjenu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otišlo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12 </a:t>
            </a:r>
            <a:r>
              <a:rPr lang="en-US" sz="2800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mladih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endParaRPr lang="hr-HR" sz="2800" dirty="0" smtClean="0">
              <a:solidFill>
                <a:schemeClr val="accent3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povećanje</a:t>
            </a:r>
            <a:r>
              <a:rPr lang="en-US" sz="2800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od</a:t>
            </a:r>
            <a:r>
              <a:rPr lang="en-US" sz="2800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tri </a:t>
            </a:r>
            <a:r>
              <a:rPr lang="en-US" sz="2800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puta</a:t>
            </a:r>
            <a:r>
              <a:rPr lang="en-US" sz="2800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u </a:t>
            </a:r>
            <a:r>
              <a:rPr lang="en-US" sz="2800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odnosu</a:t>
            </a:r>
            <a:r>
              <a:rPr lang="en-US" sz="2800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na</a:t>
            </a:r>
            <a:r>
              <a:rPr lang="en-US" sz="2800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prošlu</a:t>
            </a:r>
            <a:r>
              <a:rPr lang="en-US" sz="2800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godinu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hr-HR" sz="2800" dirty="0" smtClean="0">
              <a:solidFill>
                <a:schemeClr val="accent3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Mladi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su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sudjelovali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u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kampovima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razmjenama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u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sljedećim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zemljama</a:t>
            </a:r>
            <a:r>
              <a:rPr lang="en-US" sz="2800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</a:p>
          <a:p>
            <a:pPr lvl="1"/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Sjedinjene</a:t>
            </a:r>
            <a:r>
              <a:rPr lang="en-US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Američke</a:t>
            </a:r>
            <a:r>
              <a:rPr lang="en-US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Države</a:t>
            </a:r>
            <a:endParaRPr lang="en-US" dirty="0" smtClean="0">
              <a:solidFill>
                <a:schemeClr val="accent3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lvl="1"/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Švicarska</a:t>
            </a:r>
            <a:endParaRPr lang="en-US" dirty="0" smtClean="0">
              <a:solidFill>
                <a:schemeClr val="accent3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lvl="1"/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Njemačka</a:t>
            </a:r>
            <a:endParaRPr lang="en-US" dirty="0" smtClean="0">
              <a:solidFill>
                <a:schemeClr val="accent3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lvl="1"/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Italija</a:t>
            </a:r>
            <a:endParaRPr lang="en-US" dirty="0" smtClean="0">
              <a:solidFill>
                <a:schemeClr val="accent3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lvl="1"/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Turska</a:t>
            </a:r>
            <a:endParaRPr lang="en-US" dirty="0" smtClean="0">
              <a:solidFill>
                <a:schemeClr val="accent3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lvl="1"/>
            <a:r>
              <a:rPr lang="en-US" b="1" dirty="0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Japan</a:t>
            </a:r>
            <a:endParaRPr lang="en-US" dirty="0" smtClean="0">
              <a:solidFill>
                <a:schemeClr val="accent3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lvl="1"/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Rumunjska</a:t>
            </a:r>
            <a:endParaRPr lang="en-US" dirty="0" smtClean="0">
              <a:solidFill>
                <a:schemeClr val="accent3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52600"/>
            <a:ext cx="6553200" cy="3886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Kamp je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okupio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mladih</a:t>
            </a:r>
            <a:r>
              <a:rPr lang="en-US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sudionika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iz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deset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zemalja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Danske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Finske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Francuske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Italije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Meksika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Nizozemske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Poljske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Španjolske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Švicarske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Sjedinjenih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Američkih</a:t>
            </a:r>
            <a:r>
              <a:rPr lang="en-US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Država</a:t>
            </a:r>
            <a:endParaRPr lang="en-US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0063" y="214313"/>
            <a:ext cx="3409950" cy="64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400" spc="40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Host </a:t>
            </a:r>
            <a:r>
              <a:rPr lang="en-US" sz="4400" spc="40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obitelji</a:t>
            </a:r>
            <a:endParaRPr lang="en-US" sz="4400" spc="40" dirty="0">
              <a:solidFill>
                <a:srgbClr val="EBB700"/>
              </a:solidFill>
              <a:latin typeface="Times New Roman" pitchFamily="18" charset="0"/>
              <a:ea typeface="TT Rounds Condensed"/>
              <a:cs typeface="Times New Roman" pitchFamily="18" charset="0"/>
              <a:sym typeface="TT Rounds Condense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8100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685800"/>
            <a:ext cx="3169858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09600"/>
            <a:ext cx="4305300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362185" cy="326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743200"/>
            <a:ext cx="48260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05400" y="1447800"/>
            <a:ext cx="35359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HVALA VAM PUNO</a:t>
            </a:r>
            <a:endParaRPr lang="en-US" sz="3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925" y="308571"/>
            <a:ext cx="8058150" cy="64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400" spc="40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Ceremonija</a:t>
            </a:r>
            <a:r>
              <a:rPr lang="en-US" sz="4400" spc="40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400" spc="40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otvaranja</a:t>
            </a:r>
            <a:endParaRPr lang="en-US" sz="4400" spc="40" dirty="0">
              <a:solidFill>
                <a:srgbClr val="EBB700"/>
              </a:solidFill>
              <a:latin typeface="Times New Roman" pitchFamily="18" charset="0"/>
              <a:ea typeface="TT Rounds Condensed"/>
              <a:cs typeface="Times New Roman" pitchFamily="18" charset="0"/>
              <a:sym typeface="TT Rounds Condensed"/>
            </a:endParaRPr>
          </a:p>
        </p:txBody>
      </p:sp>
      <p:pic>
        <p:nvPicPr>
          <p:cNvPr id="6146" name="Picture 2" descr="https://lions.hr/sites/default/files/styles/full_image/public/dsc_2929_0.jpg?itok=zgd5Kvc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71600"/>
            <a:ext cx="7143750" cy="5095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925" y="317500"/>
            <a:ext cx="8058150" cy="175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Igre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upoznavanja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i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igre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izgradnje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dinamike</a:t>
            </a:r>
            <a:endParaRPr lang="en-US" sz="4000" spc="37" dirty="0">
              <a:solidFill>
                <a:srgbClr val="EBB700"/>
              </a:solidFill>
              <a:latin typeface="Times New Roman" pitchFamily="18" charset="0"/>
              <a:ea typeface="TT Rounds Condensed"/>
              <a:cs typeface="Times New Roman" pitchFamily="18" charset="0"/>
              <a:sym typeface="TT Rounds Condensed"/>
            </a:endParaRPr>
          </a:p>
          <a:p>
            <a:pPr algn="ctr">
              <a:lnSpc>
                <a:spcPts val="4751"/>
              </a:lnSpc>
            </a:pPr>
            <a:endParaRPr dirty="0"/>
          </a:p>
        </p:txBody>
      </p:sp>
      <p:pic>
        <p:nvPicPr>
          <p:cNvPr id="21506" name="Picture 2" descr="https://lions.hr/sites/default/files/styles/article_image/public/whatsapp_slika_2025-07-23_u_13.21.07_7e02acd5.jpg?itok=_0j4vb2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4262152" cy="2924176"/>
          </a:xfrm>
          <a:prstGeom prst="rect">
            <a:avLst/>
          </a:prstGeom>
          <a:noFill/>
        </p:spPr>
      </p:pic>
      <p:pic>
        <p:nvPicPr>
          <p:cNvPr id="21508" name="Picture 4" descr="https://lions.hr/sites/default/files/styles/article_image/public/img-20250723-wa0002.jpg?itok=zEnRgt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352800"/>
            <a:ext cx="3595757" cy="2466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152400"/>
            <a:ext cx="847248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endParaRPr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1"/>
              </a:lnSpc>
            </a:pP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Lions/LEO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radionica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i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radionica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pomoći</a:t>
            </a:r>
            <a:r>
              <a:rPr lang="en-US" sz="4000" spc="37" dirty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 </a:t>
            </a:r>
            <a:r>
              <a:rPr lang="en-US" sz="4000" spc="37" dirty="0" err="1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slijepima</a:t>
            </a:r>
            <a:endParaRPr lang="en-US" sz="4000" spc="37" dirty="0">
              <a:solidFill>
                <a:srgbClr val="EBB700"/>
              </a:solidFill>
              <a:latin typeface="Times New Roman" pitchFamily="18" charset="0"/>
              <a:ea typeface="TT Rounds Condensed"/>
              <a:cs typeface="Times New Roman" pitchFamily="18" charset="0"/>
              <a:sym typeface="TT Rounds Condensed"/>
            </a:endParaRPr>
          </a:p>
          <a:p>
            <a:pPr algn="ctr">
              <a:lnSpc>
                <a:spcPts val="4751"/>
              </a:lnSpc>
            </a:pPr>
            <a:endParaRPr dirty="0"/>
          </a:p>
        </p:txBody>
      </p:sp>
      <p:pic>
        <p:nvPicPr>
          <p:cNvPr id="23554" name="Picture 2" descr="https://lions.hr/sites/default/files/styles/article_image/public/img-20250725-wa0013.jpg?itok=NLCQl_q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133600"/>
            <a:ext cx="4036076" cy="2769070"/>
          </a:xfrm>
          <a:prstGeom prst="rect">
            <a:avLst/>
          </a:prstGeom>
          <a:noFill/>
        </p:spPr>
      </p:pic>
      <p:pic>
        <p:nvPicPr>
          <p:cNvPr id="23556" name="Picture 4" descr="https://lions.hr/sites/default/files/styles/article_image/public/img-20250725-wa0016.jpg?itok=sFm0fd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124200"/>
            <a:ext cx="4952999" cy="339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" y="-76200"/>
            <a:ext cx="8991600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endParaRPr dirty="0"/>
          </a:p>
          <a:p>
            <a:pPr algn="ctr">
              <a:lnSpc>
                <a:spcPts val="5068"/>
              </a:lnSpc>
            </a:pPr>
            <a:r>
              <a:rPr lang="hr-HR" sz="3200" spc="39" dirty="0" smtClean="0">
                <a:solidFill>
                  <a:srgbClr val="EBB700"/>
                </a:solidFill>
                <a:latin typeface="Times New Roman" pitchFamily="18" charset="0"/>
                <a:ea typeface="TT Rounds Condensed"/>
                <a:cs typeface="Times New Roman" pitchFamily="18" charset="0"/>
                <a:sym typeface="TT Rounds Condensed"/>
              </a:rPr>
              <a:t>Humanitarna aktivnost i posjet gradonačelniku</a:t>
            </a:r>
            <a:endParaRPr lang="en-US" sz="3200" spc="39" dirty="0">
              <a:solidFill>
                <a:srgbClr val="EBB700"/>
              </a:solidFill>
              <a:latin typeface="Times New Roman" pitchFamily="18" charset="0"/>
              <a:ea typeface="TT Rounds Condensed"/>
              <a:cs typeface="Times New Roman" pitchFamily="18" charset="0"/>
              <a:sym typeface="TT Rounds Condensed"/>
            </a:endParaRPr>
          </a:p>
          <a:p>
            <a:pPr algn="ctr">
              <a:lnSpc>
                <a:spcPts val="5068"/>
              </a:lnSpc>
            </a:pPr>
            <a:endParaRPr dirty="0"/>
          </a:p>
        </p:txBody>
      </p:sp>
      <p:pic>
        <p:nvPicPr>
          <p:cNvPr id="24578" name="Picture 2" descr="https://lions.hr/sites/default/files/styles/article_image/public/img-20250725-wa0054_-_kopija.jpg?itok=Lr_nPO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4114800" cy="2823080"/>
          </a:xfrm>
          <a:prstGeom prst="rect">
            <a:avLst/>
          </a:prstGeom>
          <a:noFill/>
        </p:spPr>
      </p:pic>
      <p:pic>
        <p:nvPicPr>
          <p:cNvPr id="24580" name="Picture 4" descr="https://lions.hr/sites/default/files/styles/article_image/public/img-20250725-wa0074_-_kopija.jpg?itok=bs7d33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76400"/>
            <a:ext cx="4419600" cy="3032198"/>
          </a:xfrm>
          <a:prstGeom prst="rect">
            <a:avLst/>
          </a:prstGeom>
          <a:noFill/>
        </p:spPr>
      </p:pic>
      <p:pic>
        <p:nvPicPr>
          <p:cNvPr id="24582" name="Picture 6" descr="https://lions.hr/sites/default/files/styles/article_image/public/img-20250725-wa0034.jpg?itok=qFdvP_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114800"/>
            <a:ext cx="3505200" cy="24048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2060"/>
      </a:dk1>
      <a:lt1>
        <a:sysClr val="window" lastClr="FFFFFF"/>
      </a:lt1>
      <a:dk2>
        <a:srgbClr val="0070C0"/>
      </a:dk2>
      <a:lt2>
        <a:srgbClr val="C5D1D7"/>
      </a:lt2>
      <a:accent1>
        <a:srgbClr val="0070C0"/>
      </a:accent1>
      <a:accent2>
        <a:srgbClr val="FFC000"/>
      </a:accent2>
      <a:accent3>
        <a:srgbClr val="FFC000"/>
      </a:accent3>
      <a:accent4>
        <a:srgbClr val="FFC000"/>
      </a:accent4>
      <a:accent5>
        <a:srgbClr val="00B0F0"/>
      </a:accent5>
      <a:accent6>
        <a:srgbClr val="FFC000"/>
      </a:accent6>
      <a:hlink>
        <a:srgbClr val="00A3D6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228</Words>
  <Application>Microsoft Office PowerPoint</Application>
  <PresentationFormat>On-screen Show (4:3)</PresentationFormat>
  <Paragraphs>39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Mladi iz Hrvatske u međunarodnoj razmjeni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Sara Bermanec</dc:creator>
  <cp:lastModifiedBy>Sara Bermanec</cp:lastModifiedBy>
  <cp:revision>15</cp:revision>
  <dcterms:created xsi:type="dcterms:W3CDTF">2025-09-03T18:40:26Z</dcterms:created>
  <dcterms:modified xsi:type="dcterms:W3CDTF">2025-09-11T13:20:20Z</dcterms:modified>
</cp:coreProperties>
</file>