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F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1" d="100"/>
          <a:sy n="141" d="100"/>
        </p:scale>
        <p:origin x="6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4886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18872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Komunikacijska strategija</a:t>
            </a:r>
            <a:endParaRPr lang="en-US" sz="3800" dirty="0"/>
          </a:p>
          <a:p>
            <a:pPr marL="0" indent="0" algn="l">
              <a:buNone/>
            </a:pPr>
            <a:r>
              <a:rPr lang="en-US" sz="38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Lions Distrikta 126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29718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Gdje smo i kamo idemo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2834640"/>
            <a:ext cx="3200400" cy="0"/>
          </a:xfrm>
          <a:prstGeom prst="line">
            <a:avLst/>
          </a:prstGeom>
          <a:ln>
            <a:solidFill>
              <a:srgbClr val="FFCF06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hr-HR"/>
          </a:p>
        </p:txBody>
      </p:sp>
      <p:sp>
        <p:nvSpPr>
          <p:cNvPr id="5" name="Text 3"/>
          <p:cNvSpPr/>
          <p:nvPr/>
        </p:nvSpPr>
        <p:spPr>
          <a:xfrm>
            <a:off x="548640" y="402336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Konvencija, Split 2026.    </a:t>
            </a:r>
            <a:endParaRPr lang="hr-HR" sz="1400" dirty="0">
              <a:solidFill>
                <a:srgbClr val="6B7280"/>
              </a:solidFill>
              <a:latin typeface="Helvetica Neue" pitchFamily="34" charset="0"/>
              <a:ea typeface="Helvetica Neue" pitchFamily="34" charset="-122"/>
              <a:cs typeface="Helvetica Neue" pitchFamily="34" charset="-120"/>
            </a:endParaRPr>
          </a:p>
          <a:p>
            <a:pPr marL="0" indent="0" algn="r">
              <a:buNone/>
            </a:pPr>
            <a:r>
              <a:rPr lang="en-US" sz="14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Ilijana Palčec, Koordinatorica za PR</a:t>
            </a: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FC9932-813A-D883-FD40-D2F0D2948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919" y="1510877"/>
            <a:ext cx="2695363" cy="26953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Zašto nam treba strategija?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4" name="Text 2"/>
          <p:cNvSpPr/>
          <p:nvPr/>
        </p:nvSpPr>
        <p:spPr>
          <a:xfrm>
            <a:off x="548640" y="1357754"/>
            <a:ext cx="8046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900" i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„Reputacija je rezultat onoga što radimo, što govorimo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i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što drugi govore o nama.“</a:t>
            </a:r>
            <a:endParaRPr lang="en-US" sz="1900" dirty="0"/>
          </a:p>
          <a:p>
            <a:pPr marL="0" indent="0" algn="l">
              <a:buNone/>
            </a:pPr>
            <a:endParaRPr lang="en-US" sz="1900" dirty="0"/>
          </a:p>
          <a:p>
            <a:pPr marL="0" indent="0" algn="r">
              <a:buNone/>
            </a:pPr>
            <a:r>
              <a:rPr lang="en-US" sz="1300" i="1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Institute for Public Relations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48640" y="2703426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Radimo puno. Ponekad govorimo premalo.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3206346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Bogat sadržaj </a:t>
            </a: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akcija</a:t>
            </a: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ostaje</a:t>
            </a: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nevidljiv javnosti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Fragmentirana</a:t>
            </a: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komunikacija — svaki klub na svoj način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Potencijal koji ne </a:t>
            </a: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iskorištavamo</a:t>
            </a:r>
            <a:endParaRPr lang="hr-HR" sz="1400" dirty="0">
              <a:solidFill>
                <a:srgbClr val="1A1A1A"/>
              </a:solidFill>
              <a:latin typeface="Helvetica Neue" pitchFamily="34" charset="0"/>
              <a:ea typeface="Helvetica Neue" pitchFamily="34" charset="-122"/>
              <a:cs typeface="Helvetica Neue" pitchFamily="34" charset="-120"/>
            </a:endParaRPr>
          </a:p>
          <a:p>
            <a:pPr marL="342900" indent="-342900">
              <a:spcAft>
                <a:spcPts val="800"/>
              </a:spcAft>
              <a:buSzPct val="100000"/>
              <a:buFontTx/>
              <a:buChar char="•"/>
            </a:pP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Stagnacija </a:t>
            </a: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broja</a:t>
            </a: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1400" dirty="0" err="1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članova</a:t>
            </a:r>
            <a:endParaRPr lang="en-US" sz="1400" dirty="0"/>
          </a:p>
          <a:p>
            <a:pPr>
              <a:spcAft>
                <a:spcPts val="800"/>
              </a:spcAft>
              <a:buSzPct val="100000"/>
            </a:pPr>
            <a:endParaRPr lang="en-US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C85E0E-96B6-EE83-FE1A-CD04D4DD5C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Što pripremamo?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4" name="Text 2"/>
          <p:cNvSpPr/>
          <p:nvPr/>
        </p:nvSpPr>
        <p:spPr>
          <a:xfrm>
            <a:off x="504779" y="1345859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Dva dokumenta koja idu zajedno: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48640" y="2142707"/>
            <a:ext cx="3749040" cy="2354580"/>
          </a:xfrm>
          <a:prstGeom prst="rect">
            <a:avLst/>
          </a:prstGeom>
          <a:solidFill>
            <a:srgbClr val="EBF3FA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685800" y="2288600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Komunikacijska</a:t>
            </a:r>
            <a:endParaRPr lang="en-US" sz="1900" dirty="0"/>
          </a:p>
          <a:p>
            <a:pPr marL="0" indent="0" algn="l">
              <a:buNone/>
            </a:pPr>
            <a:r>
              <a:rPr lang="en-US" sz="19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strategija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685800" y="3448327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Zašto, kome i kako komuniciramo; kako definirati ciljeve, odabrati kanale, koje poruke poslati, kako povećati doseg.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663440" y="2142707"/>
            <a:ext cx="3931920" cy="2354580"/>
          </a:xfrm>
          <a:prstGeom prst="rect">
            <a:avLst/>
          </a:prstGeom>
          <a:solidFill>
            <a:srgbClr val="FFF8E7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4800600" y="228860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Komunikacijski</a:t>
            </a:r>
            <a:endParaRPr lang="en-US" sz="1900" dirty="0"/>
          </a:p>
          <a:p>
            <a:pPr marL="0" indent="0" algn="l">
              <a:buNone/>
            </a:pPr>
            <a:r>
              <a:rPr lang="en-US" sz="19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priručnik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4846322" y="3448327"/>
            <a:ext cx="365760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Konkretan alat za svaki klub, za svakog člana; upute za svaki kanal, predlošci, primjeri i savjeti za svaki kanal.</a:t>
            </a:r>
            <a:endParaRPr lang="en-US" sz="1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5229BFD-22EF-C89E-4DD6-74B5DFA8E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Kako ćemo izraditi komunikacijsku strategiju?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51E624-3C58-407C-8D00-4E505FFF79C7}"/>
              </a:ext>
            </a:extLst>
          </p:cNvPr>
          <p:cNvSpPr txBox="1"/>
          <p:nvPr/>
        </p:nvSpPr>
        <p:spPr>
          <a:xfrm>
            <a:off x="635310" y="1507273"/>
            <a:ext cx="7676066" cy="280076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marL="457200" indent="-457200">
              <a:spcAft>
                <a:spcPts val="1200"/>
              </a:spcAft>
              <a:buFont typeface="Helvetica Neue" pitchFamily="34" charset="0"/>
              <a:buAutoNum type="arabicPeriod"/>
            </a:pPr>
            <a:r>
              <a:rPr lang="en-US" sz="1700" b="1" dirty="0">
                <a:solidFill>
                  <a:srgbClr val="003F87"/>
                </a:solidFill>
                <a:latin typeface="Helvetica Neue" pitchFamily="34" charset="0"/>
              </a:rPr>
              <a:t>Zoom sastanci — </a:t>
            </a:r>
            <a:r>
              <a:rPr lang="en-US" sz="1700" dirty="0">
                <a:solidFill>
                  <a:srgbClr val="1A1A1A"/>
                </a:solidFill>
                <a:latin typeface="Helvetica Neue" pitchFamily="34" charset="0"/>
              </a:rPr>
              <a:t>s dužnosnicima svih regija, zona i klubova + Leo Distrikt</a:t>
            </a:r>
          </a:p>
          <a:p>
            <a:pPr marL="457200" indent="-457200">
              <a:spcAft>
                <a:spcPts val="1200"/>
              </a:spcAft>
              <a:buFont typeface="Helvetica Neue" pitchFamily="34" charset="0"/>
              <a:buAutoNum type="arabicPeriod"/>
            </a:pPr>
            <a:r>
              <a:rPr lang="en-US" sz="1700" b="1" dirty="0">
                <a:solidFill>
                  <a:srgbClr val="003F87"/>
                </a:solidFill>
                <a:latin typeface="Helvetica Neue" pitchFamily="34" charset="0"/>
              </a:rPr>
              <a:t>Anketa — </a:t>
            </a:r>
            <a:r>
              <a:rPr lang="en-US" sz="1700" dirty="0">
                <a:solidFill>
                  <a:srgbClr val="1A1A1A"/>
                </a:solidFill>
                <a:latin typeface="Helvetica Neue" pitchFamily="34" charset="0"/>
              </a:rPr>
              <a:t>anonimna, za sve članove, odmah nakon Zoom sastanka svake regije</a:t>
            </a:r>
          </a:p>
          <a:p>
            <a:pPr marL="457200" indent="-457200">
              <a:spcAft>
                <a:spcPts val="1200"/>
              </a:spcAft>
              <a:buFont typeface="Helvetica Neue" pitchFamily="34" charset="0"/>
              <a:buAutoNum type="arabicPeriod"/>
            </a:pPr>
            <a:r>
              <a:rPr lang="en-US" sz="1700" b="1" dirty="0">
                <a:solidFill>
                  <a:srgbClr val="003F87"/>
                </a:solidFill>
                <a:latin typeface="Helvetica Neue" pitchFamily="34" charset="0"/>
              </a:rPr>
              <a:t>Analiza — </a:t>
            </a:r>
            <a:r>
              <a:rPr lang="en-US" sz="1700" dirty="0">
                <a:solidFill>
                  <a:srgbClr val="1A1A1A"/>
                </a:solidFill>
                <a:latin typeface="Helvetica Neue" pitchFamily="34" charset="0"/>
              </a:rPr>
              <a:t>dubinska obrada prikupljenih podataka temelj je strategije</a:t>
            </a:r>
          </a:p>
          <a:p>
            <a:pPr marL="457200" indent="-457200">
              <a:spcAft>
                <a:spcPts val="1200"/>
              </a:spcAft>
              <a:buFont typeface="Helvetica Neue" pitchFamily="34" charset="0"/>
              <a:buAutoNum type="arabicPeriod"/>
            </a:pPr>
            <a:r>
              <a:rPr lang="en-US" sz="1700" b="1" dirty="0">
                <a:solidFill>
                  <a:srgbClr val="003F87"/>
                </a:solidFill>
                <a:latin typeface="Helvetica Neue" pitchFamily="34" charset="0"/>
              </a:rPr>
              <a:t>Izrada strategije — </a:t>
            </a:r>
            <a:r>
              <a:rPr lang="en-US" sz="1700" dirty="0">
                <a:solidFill>
                  <a:srgbClr val="1A1A1A"/>
                </a:solidFill>
                <a:latin typeface="Helvetica Neue" pitchFamily="34" charset="0"/>
              </a:rPr>
              <a:t>Povjerenstvo za PR čita pripremljena poglavlja, komentira i predlaže korekcije</a:t>
            </a:r>
          </a:p>
          <a:p>
            <a:pPr marL="457200" indent="-457200">
              <a:spcAft>
                <a:spcPts val="1200"/>
              </a:spcAft>
              <a:buFont typeface="Helvetica Neue" pitchFamily="34" charset="0"/>
              <a:buAutoNum type="arabicPeriod"/>
            </a:pPr>
            <a:r>
              <a:rPr lang="en-US" sz="1700" b="1" dirty="0">
                <a:solidFill>
                  <a:srgbClr val="003F87"/>
                </a:solidFill>
                <a:latin typeface="Helvetica Neue" pitchFamily="34" charset="0"/>
              </a:rPr>
              <a:t>Komunikacijski priručnik — </a:t>
            </a:r>
            <a:r>
              <a:rPr lang="en-US" sz="1700" dirty="0">
                <a:solidFill>
                  <a:srgbClr val="1A1A1A"/>
                </a:solidFill>
                <a:latin typeface="Helvetica Neue" pitchFamily="34" charset="0"/>
              </a:rPr>
              <a:t>konkretni alati za svaki klub i svakog člana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D24D00-A675-7C3F-C7E9-E775A9165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8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Gdje smo sada?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Gotovo</a:t>
            </a:r>
            <a:r>
              <a:rPr lang="en-US" sz="1500" b="1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: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05840" y="15087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Ad hoc PR Task Force na prvom sastanku dao izrazito pozitivne reakcije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0574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Nacrt strukture strategije pripremljen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6060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Anketa pripremljena — online i u Word dokumentu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" y="3154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Materijali za Zoom sastanke pripremljeni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8640" y="379476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8" name="Text 16"/>
          <p:cNvSpPr/>
          <p:nvPr/>
        </p:nvSpPr>
        <p:spPr>
          <a:xfrm>
            <a:off x="1366396" y="39456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Odmah nakon Konvencije: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694770" y="3844940"/>
            <a:ext cx="4789077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→  Zoom sastanci po svim </a:t>
            </a:r>
            <a:r>
              <a:rPr lang="en-US" sz="1400" b="1" dirty="0" err="1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regijama</a:t>
            </a:r>
            <a:r>
              <a:rPr lang="en-US" sz="14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endParaRPr lang="hr-HR" sz="1400" b="1" dirty="0">
              <a:solidFill>
                <a:srgbClr val="003F87"/>
              </a:solidFill>
              <a:latin typeface="Helvetica Neue" pitchFamily="34" charset="0"/>
              <a:ea typeface="Helvetica Neue" pitchFamily="34" charset="-122"/>
              <a:cs typeface="Helvetica Neue" pitchFamily="34" charset="-120"/>
            </a:endParaRPr>
          </a:p>
          <a:p>
            <a:pPr marL="0" indent="0">
              <a:buNone/>
            </a:pPr>
            <a:endParaRPr lang="hr-HR" sz="1100" b="1" dirty="0">
              <a:solidFill>
                <a:srgbClr val="003F87"/>
              </a:solidFill>
              <a:latin typeface="Helvetica Neue" pitchFamily="34" charset="0"/>
              <a:ea typeface="Helvetica Neue" pitchFamily="34" charset="-122"/>
              <a:cs typeface="Helvetica Neue" pitchFamily="34" charset="-120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→  Anketiranje članova</a:t>
            </a:r>
            <a:endParaRPr lang="en-US" sz="14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913CB2F-83E9-A685-CBEC-24BF650703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Povjerenstvo za PR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4" name="Text 2"/>
          <p:cNvSpPr/>
          <p:nvPr/>
        </p:nvSpPr>
        <p:spPr>
          <a:xfrm>
            <a:off x="548640" y="1378292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Članove imenuje guvernerica na prijedlog Koordinatorice za PR vodeći računa o stručnosti i regionalnoj zastupljenosti.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260723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Povjerenstvo za PR podupire klubove i Distrikt kroz: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604181"/>
            <a:ext cx="7589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Savjete</a:t>
            </a: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— poruke, mediji, sponzori, osjetljive situacije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3044654"/>
            <a:ext cx="7589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Operativnu podršku</a:t>
            </a: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— priopćenja, medijska pokrivenost, krizna komunikacija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77240" y="3482527"/>
            <a:ext cx="7589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Edukaciju</a:t>
            </a:r>
            <a:r>
              <a:rPr lang="en-US" sz="1600" dirty="0">
                <a:solidFill>
                  <a:srgbClr val="1A1A1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— radionice, webinari, onboarding novih dužnosnika</a:t>
            </a:r>
            <a:endParaRPr lang="en-US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D41084-7C81-2BC6-8F74-26968E632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Poziv na sudjelovanje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804672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4" name="Text 2"/>
          <p:cNvSpPr/>
          <p:nvPr/>
        </p:nvSpPr>
        <p:spPr>
          <a:xfrm>
            <a:off x="2050338" y="123444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3F87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Svaki klub</a:t>
            </a:r>
            <a:r>
              <a:rPr lang="en-US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bit će pozvan na Zoom </a:t>
            </a:r>
            <a:r>
              <a:rPr lang="en-US" sz="2000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sastanak</a:t>
            </a:r>
            <a:r>
              <a:rPr lang="en-US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.</a:t>
            </a:r>
            <a:endParaRPr lang="hr-HR" sz="2000" dirty="0">
              <a:solidFill>
                <a:srgbClr val="1A1A1A"/>
              </a:solidFill>
              <a:latin typeface="Helvetica Neue" panose="02000603040000090004" pitchFamily="2" charset="-52"/>
              <a:ea typeface="Helvetica Neue" pitchFamily="34" charset="-122"/>
              <a:cs typeface="Helvetica Neue" pitchFamily="34" charset="-120"/>
            </a:endParaRPr>
          </a:p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
</a:t>
            </a:r>
            <a:r>
              <a:rPr lang="en-US" sz="2000" b="1" dirty="0">
                <a:solidFill>
                  <a:srgbClr val="003F87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Svaki član</a:t>
            </a:r>
            <a:r>
              <a:rPr lang="en-US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bit će </a:t>
            </a:r>
            <a:r>
              <a:rPr lang="en-US" sz="2000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pozvan</a:t>
            </a:r>
            <a:r>
              <a:rPr lang="en-US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hr-HR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sudjelovati u </a:t>
            </a:r>
            <a:r>
              <a:rPr lang="en-US" sz="2000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anket</a:t>
            </a:r>
            <a:r>
              <a:rPr lang="hr-HR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i</a:t>
            </a:r>
            <a:r>
              <a:rPr lang="en-US" sz="2000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.</a:t>
            </a:r>
            <a:endParaRPr lang="hr-HR" sz="2000" dirty="0">
              <a:solidFill>
                <a:srgbClr val="1A1A1A"/>
              </a:solidFill>
              <a:latin typeface="Helvetica Neue" panose="02000603040000090004" pitchFamily="2" charset="-52"/>
              <a:ea typeface="Helvetica Neue" pitchFamily="34" charset="-122"/>
              <a:cs typeface="Helvetica Neue" pitchFamily="34" charset="-120"/>
            </a:endParaRPr>
          </a:p>
          <a:p>
            <a:pPr marL="0" indent="0" algn="l">
              <a:buNone/>
            </a:pPr>
            <a:endParaRPr lang="hr-HR" sz="2000" dirty="0">
              <a:solidFill>
                <a:srgbClr val="1A1A1A"/>
              </a:solidFill>
              <a:latin typeface="Helvetica Neue" panose="02000603040000090004" pitchFamily="2" charset="-52"/>
              <a:ea typeface="Helvetica Neue" pitchFamily="34" charset="-122"/>
              <a:cs typeface="Helvetica Neue" pitchFamily="34" charset="-120"/>
            </a:endParaRPr>
          </a:p>
          <a:p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Svaki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odgovor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gradi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strategiju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koja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en-US" sz="2000" b="1" dirty="0" err="1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vrijedi</a:t>
            </a:r>
            <a:r>
              <a:rPr lang="en-US" sz="2000" b="1" dirty="0">
                <a:solidFill>
                  <a:srgbClr val="1A1A1A"/>
                </a:solidFill>
                <a:latin typeface="Helvetica Neue" panose="02000603040000090004" pitchFamily="2" charset="-52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2000" dirty="0">
              <a:latin typeface="Helvetica Neue" panose="02000603040000090004" pitchFamily="2" charset="-52"/>
            </a:endParaRPr>
          </a:p>
          <a:p>
            <a:pPr marL="0" indent="0" algn="l">
              <a:buNone/>
            </a:pP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209692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Zajedno </a:t>
            </a:r>
            <a:r>
              <a:rPr lang="en-US" sz="1700" dirty="0" err="1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komuniciramo</a:t>
            </a:r>
            <a:r>
              <a:rPr lang="en-US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</a:t>
            </a:r>
            <a:r>
              <a:rPr lang="hr-HR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što je </a:t>
            </a:r>
            <a:r>
              <a:rPr lang="en-US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Lions</a:t>
            </a:r>
            <a:r>
              <a:rPr lang="hr-HR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:</a:t>
            </a:r>
          </a:p>
          <a:p>
            <a:pPr marL="0" indent="0" algn="ctr">
              <a:buNone/>
            </a:pPr>
            <a:r>
              <a:rPr lang="en-US" sz="1700" dirty="0" err="1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organizacija</a:t>
            </a:r>
            <a:r>
              <a:rPr lang="en-US" sz="1700" dirty="0">
                <a:solidFill>
                  <a:srgbClr val="6B728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koja radi, pomaže i zaslužuje biti vidljiva.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48640" y="403265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003F87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 Serve.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3DDC0-87A5-F7D0-DE0E-655E728E8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946" y="462078"/>
            <a:ext cx="1087524" cy="10875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1D35817-5DEC-4E39-9B88-9C6A2CC5F020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3e41fd0d-5c50-4664-a202-7b76048c5473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363</Words>
  <Application>Microsoft Office PowerPoint</Application>
  <PresentationFormat>On-screen Show (16:9)</PresentationFormat>
  <Paragraphs>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Helvetica Neue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Komunikacijska strategija Lions Distrikta 126</dc:title>
  <dc:subject>PptxGenJS Presentation</dc:subject>
  <dc:creator>zoran@archidux.hr</dc:creator>
  <cp:lastModifiedBy>Zoran Pucaric</cp:lastModifiedBy>
  <cp:revision>3</cp:revision>
  <dcterms:created xsi:type="dcterms:W3CDTF">2026-05-11T17:00:21Z</dcterms:created>
  <dcterms:modified xsi:type="dcterms:W3CDTF">2026-05-11T20:11:21Z</dcterms:modified>
</cp:coreProperties>
</file>