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70" r:id="rId3"/>
    <p:sldId id="269" r:id="rId4"/>
    <p:sldId id="271" r:id="rId5"/>
    <p:sldId id="273" r:id="rId6"/>
    <p:sldId id="256" r:id="rId7"/>
    <p:sldId id="262" r:id="rId8"/>
    <p:sldId id="258" r:id="rId9"/>
    <p:sldId id="259" r:id="rId10"/>
    <p:sldId id="263" r:id="rId11"/>
    <p:sldId id="261" r:id="rId12"/>
    <p:sldId id="265" r:id="rId13"/>
    <p:sldId id="267" r:id="rId14"/>
    <p:sldId id="266" r:id="rId15"/>
    <p:sldId id="268" r:id="rId16"/>
    <p:sldId id="275" r:id="rId17"/>
    <p:sldId id="277" r:id="rId18"/>
    <p:sldId id="272" r:id="rId19"/>
    <p:sldId id="260" r:id="rId2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ja Tomic" initials="MT" lastIdx="1" clrIdx="0">
    <p:extLst>
      <p:ext uri="{19B8F6BF-5375-455C-9EA6-DF929625EA0E}">
        <p15:presenceInfo xmlns:p15="http://schemas.microsoft.com/office/powerpoint/2012/main" userId="20751bf3c2f4ee3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-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15T12:38:01.134" idx="1">
    <p:pos x="10" y="10"/>
    <p:text>Pozdravni govor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DA8D90-0575-2E9C-0812-A8EBBF5AA6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4BE427-B998-97DA-7131-A19EF9B4DF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09D6C-74B6-4DF4-9A18-08B68341BFC0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682C6C-C590-8935-4EDC-042AD296D9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E1A58-84FF-391D-B0C9-98F657B592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434B7-C639-4C1C-B93A-AB5A6293086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581823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AE6CC-5BED-4F99-B428-C866CE4DF687}" type="datetimeFigureOut">
              <a:rPr lang="hr-HR" smtClean="0"/>
              <a:t>17.9.2026.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5D6DB-3057-481E-9F98-73484A71A86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02538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4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DC061-6FAE-85E0-2900-0AA3D6953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6169E-8960-742A-E4E2-EE356D377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53BA8-7344-E8F0-71FA-79484BB0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41827-1ED6-4CA7-868C-2AACFB8960AE}" type="datetime1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2654C-8AB4-1949-8314-B9BB7A74A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5F691-A8D7-EC15-0988-9688E64C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196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42874-48A4-E04B-D60F-EE6AA55C4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A3040-FD8C-C0B4-FD2A-0E679EE19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76A7C-B8BB-1941-D191-783981DD5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3D75-D7C3-4E91-8A84-2018C9F70E97}" type="datetime1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C5FF2-E4C8-10AD-ABE4-C0ED3550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A5705-933D-AC6E-21D1-05744172B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2768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8F226-76B4-02E1-BA02-497F5E473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C77AF-8919-4B9A-66DB-EB4F0B8C2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79C34-3B54-FE4C-A8C6-6C5AA01DD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AF46-5CB0-42B5-A37B-F5C626E05E3F}" type="datetime1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9949A-4001-F61C-31D3-CDB43BE2A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3D63-2214-F403-89BF-87CC8615B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8502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8356E-1BC8-A38B-FB9E-5C8B7AE8B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C3E66-FCD3-258B-4DDB-32E5420F2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18077-A532-2F66-D05A-15A67EB67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C4F4A-8133-0F2B-1C12-C82862C36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CDFA9-F217-478A-83DC-62E77D6D463E}" type="datetime1">
              <a:rPr lang="hr-HR" smtClean="0"/>
              <a:t>17.9.2026.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DA9D7-BE44-9100-7640-35115A09A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7D585-A7F0-5B51-C325-EFCA062EA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096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5E3CD-718D-6572-3D5E-96BFBEA4E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2CC7D-3B45-3373-C96D-E9096EF02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16F74-55FE-134A-26A5-22435AB8E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800E69-2DF7-398C-EFDF-93C26964D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E1BFA1-3491-8C60-CCAF-02391B6B4D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06234-9933-E4D4-2EF1-D982B4CF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16DE4-A56C-4EC2-A078-1DE7B79984A4}" type="datetime1">
              <a:rPr lang="hr-HR" smtClean="0"/>
              <a:t>17.9.2026.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C07EC-050B-A189-A120-76ACCB2A5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DDAAE5-742A-9EB8-ED93-65106EBC3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2827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AA13-6B77-A212-798D-D8A06AF2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F1CA86-83EC-E179-E612-31E16DF1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AA0A6-A1F4-465B-8320-28902E13EBAF}" type="datetime1">
              <a:rPr lang="hr-HR" smtClean="0"/>
              <a:t>17.9.2026.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376668-7A8E-5548-4D65-CEDF107DA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76308E-550B-3E06-40E3-104846F0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0874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0CCB44-0D52-8ECF-035E-3D9B73723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2217A-40D0-4EEC-96C6-2C3ABB08169B}" type="datetime1">
              <a:rPr lang="hr-HR" smtClean="0"/>
              <a:t>17.9.2026.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99B304-9E50-5AC9-98E9-353E4A9B9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1545C-6C08-511D-F4D9-25010BB8E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2350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4453-30FA-3D3B-477D-3995EA15A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E5024-A0CC-2958-7013-874747F01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ED958-D124-D730-1983-DF9773E54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2377C-0656-C283-382B-466A16F62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3575-9D11-4C91-912D-6AA0A1CEDFA5}" type="datetime1">
              <a:rPr lang="hr-HR" smtClean="0"/>
              <a:t>17.9.2026.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24C22-5F49-AAEB-77BB-00048D82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26B0C-E7DF-2A5D-DF9B-575601ED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0360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C2C7B-A223-63E9-F2A1-A6CE54DE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3C71DE-BC8A-92CB-808D-63D736ED95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286E4-EA7B-D681-373B-3529FE0E1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8502D6-ED75-A963-F884-4BFAF79A3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99FA4-AAFE-4059-8A67-F46DD90ED9C2}" type="datetime1">
              <a:rPr lang="hr-HR" smtClean="0"/>
              <a:t>17.9.2026.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26A61-1BAA-4778-3ACA-0EEA87D3A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1FE16-049B-FE0F-9431-CE39DC759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370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1E39-C2A3-5EB7-1B94-028483526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57DBE-356D-076B-B47A-F6DCE5F3B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6B40D-35EC-80E2-9B91-6BE12B042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2885-BA69-4E7C-ACA4-85FFC4A51333}" type="datetime1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F72FB-3869-F8B5-50FA-C13D696F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92DB5-41FC-65BD-BBCF-3DF3768D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2993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554802-4EA3-02C7-3432-7777550DA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84BDB6-8E8B-A501-6A4B-30A403D95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C31DB-6755-B1B0-893F-39EA25E99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DFEFB-690F-4836-B485-25868F0E626D}" type="datetime1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DE6A8-9E8B-7D2E-DA7B-DB6646EB9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06AC4-7428-F82A-998B-D154F640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710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B151DE-DE7F-6336-CD6F-3095A06A3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39D33-BB2A-72F3-2775-DA11F0D0E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529D1-B8FA-FF6F-70B1-2EACCCAE1D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2AF4D-6300-4E3C-94D5-701797502BB7}" type="datetime1">
              <a:rPr lang="hr-HR" smtClean="0"/>
              <a:t>17.9.2026.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D1D17-D693-A9E4-902C-0147A87AB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hr-HR"/>
              <a:t>LIONS INTERNATIONAL DISTRICT 126 CROATIA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BBB63-8A68-EA78-4CB2-E3A1EDD9B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A7C240-12CD-4626-9FF6-47F58A44E10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6A616D-964F-5133-AD95-D68C4455790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775950" y="6642100"/>
            <a:ext cx="1377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hr-HR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428818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drive.google.com/file/d/1J8GPsnrs2ei5Qfkv0KcezLh6L3VSnKLd/view?usp=drive_web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3.png"/><Relationship Id="rId18" Type="http://schemas.microsoft.com/office/2007/relationships/hdphoto" Target="../media/hdphoto8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microsoft.com/office/2007/relationships/hdphoto" Target="../media/hdphoto5.wdp"/><Relationship Id="rId17" Type="http://schemas.openxmlformats.org/officeDocument/2006/relationships/image" Target="../media/image35.png"/><Relationship Id="rId2" Type="http://schemas.openxmlformats.org/officeDocument/2006/relationships/image" Target="../media/image11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5" Type="http://schemas.openxmlformats.org/officeDocument/2006/relationships/image" Target="../media/image34.png"/><Relationship Id="rId10" Type="http://schemas.microsoft.com/office/2007/relationships/hdphoto" Target="../media/hdphoto4.wdp"/><Relationship Id="rId19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31.png"/><Relationship Id="rId1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66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81900" y="476250"/>
            <a:ext cx="394335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sz="1600" b="1" i="0" u="none" dirty="0" err="1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Tematska</a:t>
            </a:r>
            <a:r>
              <a:rPr sz="1600" b="1" i="0" u="none" dirty="0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sjednica</a:t>
            </a:r>
            <a:r>
              <a:rPr sz="1600" b="1" i="0" u="none" dirty="0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proširenog</a:t>
            </a:r>
            <a:r>
              <a:rPr sz="1600" b="1" i="0" u="none" dirty="0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kabineta</a:t>
            </a:r>
            <a:r>
              <a:rPr sz="1600" b="1" i="0" u="none" dirty="0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D126 Hrvatska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sz="1600" b="0" i="0" u="none" dirty="0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Rijeka, 18. </a:t>
            </a:r>
            <a:r>
              <a:rPr sz="1600" b="0" i="0" u="none" dirty="0" err="1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b="0" i="0" u="none" dirty="0">
                <a:solidFill>
                  <a:srgbClr val="D1D5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19.rujna 2026.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96300" y="6105376"/>
            <a:ext cx="3028950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1" u="none" dirty="0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flame of humanity / </a:t>
            </a:r>
            <a:r>
              <a:rPr sz="1125" b="0" i="1" u="none" dirty="0" err="1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Plamen</a:t>
            </a:r>
            <a:r>
              <a:rPr sz="1125" b="0" i="1" u="none" dirty="0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1" u="none" dirty="0" err="1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humanosti</a:t>
            </a:r>
            <a:r>
              <a:rPr sz="1125" b="0" i="1" u="none" dirty="0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900" y="614362"/>
            <a:ext cx="181927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DISTRICT 126 CROATIA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4250" y="2811660"/>
            <a:ext cx="8401050" cy="6408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sz="6600" b="0" i="0" u="none" dirty="0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LIONS QUEST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93778" y="3451888"/>
            <a:ext cx="9098221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ULAGANJE U BUDUĆNOST DJECE I BUDUĆNOST LIONSA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C858C716-17F4-4949-B160-8F01D4BC3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2038349"/>
            <a:ext cx="2827079" cy="2827079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DD2804F8-E987-4520-BA77-B03AFBEF6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805" y="476250"/>
            <a:ext cx="442845" cy="442845"/>
          </a:xfrm>
          <a:prstGeom prst="rect">
            <a:avLst/>
          </a:prstGeom>
        </p:spPr>
      </p:pic>
      <p:sp>
        <p:nvSpPr>
          <p:cNvPr id="22" name="TekstniOkvir 21">
            <a:extLst>
              <a:ext uri="{FF2B5EF4-FFF2-40B4-BE49-F238E27FC236}">
                <a16:creationId xmlns:a16="http://schemas.microsoft.com/office/drawing/2014/main" id="{82F464ED-D85B-44AE-941C-317DADA5DF68}"/>
              </a:ext>
            </a:extLst>
          </p:cNvPr>
          <p:cNvSpPr txBox="1"/>
          <p:nvPr/>
        </p:nvSpPr>
        <p:spPr>
          <a:xfrm>
            <a:off x="566805" y="5934399"/>
            <a:ext cx="4523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 err="1">
                <a:solidFill>
                  <a:srgbClr val="FFC000"/>
                </a:solidFill>
                <a:latin typeface="Times New Roman" panose="02020603050405020304" pitchFamily="18" charset="0"/>
                <a:ea typeface="Open Sans SemiBold" panose="020B0604020202020204" pitchFamily="34" charset="0"/>
                <a:cs typeface="Times New Roman" panose="02020603050405020304" pitchFamily="18" charset="0"/>
              </a:rPr>
              <a:t>Governer</a:t>
            </a:r>
            <a:r>
              <a:rPr lang="hr-HR" sz="1400" dirty="0">
                <a:solidFill>
                  <a:srgbClr val="FFC000"/>
                </a:solidFill>
                <a:latin typeface="Times New Roman" panose="02020603050405020304" pitchFamily="18" charset="0"/>
                <a:ea typeface="Open Sans SemiBold" panose="020B0604020202020204" pitchFamily="34" charset="0"/>
                <a:cs typeface="Times New Roman" panose="02020603050405020304" pitchFamily="18" charset="0"/>
              </a:rPr>
              <a:t> Mirjana </a:t>
            </a:r>
            <a:r>
              <a:rPr lang="hr-HR" sz="1400" dirty="0" err="1">
                <a:solidFill>
                  <a:srgbClr val="FFC000"/>
                </a:solidFill>
                <a:latin typeface="Times New Roman" panose="02020603050405020304" pitchFamily="18" charset="0"/>
                <a:ea typeface="Open Sans SemiBold" panose="020B0604020202020204" pitchFamily="34" charset="0"/>
                <a:cs typeface="Times New Roman" panose="02020603050405020304" pitchFamily="18" charset="0"/>
              </a:rPr>
              <a:t>Čusek</a:t>
            </a:r>
            <a:r>
              <a:rPr lang="hr-HR" sz="1400" dirty="0">
                <a:solidFill>
                  <a:srgbClr val="FFC000"/>
                </a:solidFill>
                <a:latin typeface="Times New Roman" panose="02020603050405020304" pitchFamily="18" charset="0"/>
                <a:ea typeface="Open Sans SemiBold" panose="020B0604020202020204" pitchFamily="34" charset="0"/>
                <a:cs typeface="Times New Roman" panose="02020603050405020304" pitchFamily="18" charset="0"/>
              </a:rPr>
              <a:t> Slunjski  2026. -2027.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4988FD-8B3A-6FEA-DAAD-6B7B4DBE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LIONS INTERNATIONAL DISTRICT 126 CROATIA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podnožja 1">
            <a:extLst>
              <a:ext uri="{FF2B5EF4-FFF2-40B4-BE49-F238E27FC236}">
                <a16:creationId xmlns:a16="http://schemas.microsoft.com/office/drawing/2014/main" id="{579122EB-3C84-8E06-EA79-98DBBBBF7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46185478-A2C9-A7A1-C6F3-DB053503DE02}"/>
              </a:ext>
            </a:extLst>
          </p:cNvPr>
          <p:cNvSpPr txBox="1"/>
          <p:nvPr/>
        </p:nvSpPr>
        <p:spPr>
          <a:xfrm>
            <a:off x="3053615" y="-206121"/>
            <a:ext cx="487760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hr-H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lvl="1"/>
            <a:endParaRPr lang="hr-H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lvl="1"/>
            <a:r>
              <a:rPr lang="hr-H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oštovani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guverneru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Distrikta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</a:t>
            </a:r>
            <a:br>
              <a:rPr lang="en-US" dirty="0"/>
            </a:b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poštovani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bivši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sadašnji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dužnosnici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Lions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Distrikta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</a:t>
            </a:r>
            <a:br>
              <a:rPr lang="en-US" dirty="0"/>
            </a:b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poštovani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članovi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Kabineta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</a:t>
            </a:r>
            <a:br>
              <a:rPr lang="en-US" dirty="0"/>
            </a:b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uvaženi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predsjednici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članovi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Lions klubova,</a:t>
            </a:r>
            <a:br>
              <a:rPr lang="en-US" dirty="0"/>
            </a:b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dragi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Lionsi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dragi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gosti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</a:t>
            </a:r>
            <a:br>
              <a:rPr lang="en-US" dirty="0"/>
            </a:b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dame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gospodo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</a:t>
            </a:r>
            <a:br>
              <a:rPr lang="en-US" dirty="0"/>
            </a:b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velika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mi je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čast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zadovoljstvo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pozdraviti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vas na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današnjem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skupu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Lions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Distrikta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en-US" dirty="0"/>
            </a:b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Posebno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mi je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drago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što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smo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okupili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u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ovako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velikom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broju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vođeni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zajedničkom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idejom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služiti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drugima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pomagati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našim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zajednicama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zajedno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činiti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svijet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boljim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mjestom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en-US" dirty="0"/>
            </a:b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Hvala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što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svojim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radom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vremenom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nesebičnošću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svakodnevno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potvrđujete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vrijednosti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Lionsa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en-US" dirty="0"/>
            </a:b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Želim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vam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ugodan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uspješan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skup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puno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lijepih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susreta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dobrih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ideja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zajedničkih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projekata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4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BB1B56-7418-6565-F4AE-7FC7521DE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235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FEBAC33-6D94-87FC-0813-9C57B6429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pic>
        <p:nvPicPr>
          <p:cNvPr id="14" name="Rezervirano mjesto sadržaja 13">
            <a:extLst>
              <a:ext uri="{FF2B5EF4-FFF2-40B4-BE49-F238E27FC236}">
                <a16:creationId xmlns:a16="http://schemas.microsoft.com/office/drawing/2014/main" id="{6472B365-F278-882A-C9FB-050D76454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1" y="910930"/>
            <a:ext cx="2619910" cy="4738581"/>
          </a:xfrm>
          <a:prstGeom prst="rect">
            <a:avLst/>
          </a:prstGeom>
        </p:spPr>
      </p:pic>
      <p:sp>
        <p:nvSpPr>
          <p:cNvPr id="15" name="Pravokutnik 14">
            <a:extLst>
              <a:ext uri="{FF2B5EF4-FFF2-40B4-BE49-F238E27FC236}">
                <a16:creationId xmlns:a16="http://schemas.microsoft.com/office/drawing/2014/main" id="{07A1FADE-B601-06B0-EB4D-E337B70E241B}"/>
              </a:ext>
            </a:extLst>
          </p:cNvPr>
          <p:cNvSpPr/>
          <p:nvPr/>
        </p:nvSpPr>
        <p:spPr>
          <a:xfrm>
            <a:off x="6096000" y="1006867"/>
            <a:ext cx="45719" cy="719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id="{8785AB00-45E0-D364-8567-2105F2EE1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952" y="337433"/>
            <a:ext cx="3086100" cy="5830192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254726B9-BA7A-0069-D804-83B0300A0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20" y="690375"/>
            <a:ext cx="3086100" cy="5188450"/>
          </a:xfrm>
          <a:prstGeom prst="rect">
            <a:avLst/>
          </a:prstGeom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id="{BF301769-23B9-16C9-F581-81F83DB0A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520" y="107187"/>
            <a:ext cx="2699280" cy="4002799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E3C6A79C-BE1D-A9B8-0B96-37BE2EB83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520" y="2704699"/>
            <a:ext cx="3086100" cy="415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95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B5A8A1-9ABC-3697-8182-BB1B8692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571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74420839-0652-31AF-F664-31B9BE655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99" y="136525"/>
            <a:ext cx="5702157" cy="6584951"/>
          </a:xfrm>
          <a:prstGeom prst="rect">
            <a:avLst/>
          </a:prstGeom>
        </p:spPr>
      </p:pic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4AF7AC8C-BBC6-8FC2-1D2F-523B86F2E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</p:spTree>
    <p:extLst>
      <p:ext uri="{BB962C8B-B14F-4D97-AF65-F5344CB8AC3E}">
        <p14:creationId xmlns:p14="http://schemas.microsoft.com/office/powerpoint/2010/main" val="406151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podnožja 1">
            <a:extLst>
              <a:ext uri="{FF2B5EF4-FFF2-40B4-BE49-F238E27FC236}">
                <a16:creationId xmlns:a16="http://schemas.microsoft.com/office/drawing/2014/main" id="{5E0B130F-0C61-B58C-DF47-78965715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1483200F-25D1-0116-0B49-A06808E5F942}"/>
              </a:ext>
            </a:extLst>
          </p:cNvPr>
          <p:cNvSpPr txBox="1"/>
          <p:nvPr/>
        </p:nvSpPr>
        <p:spPr>
          <a:xfrm>
            <a:off x="3051425" y="3108403"/>
            <a:ext cx="6102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https://drive.google.com/file/d/1J8GPsnrs2ei5Qfkv0KcezLh6L3VSnKLd/view?usp=drive_web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71723219-29E6-7CA3-8476-700B7105F074}"/>
              </a:ext>
            </a:extLst>
          </p:cNvPr>
          <p:cNvSpPr txBox="1"/>
          <p:nvPr/>
        </p:nvSpPr>
        <p:spPr>
          <a:xfrm>
            <a:off x="3051425" y="3108403"/>
            <a:ext cx="610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 </a:t>
            </a:r>
            <a:endParaRPr lang="en-US" dirty="0"/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F849C716-81D9-9CEC-48EE-5372AA94B4D2}"/>
              </a:ext>
            </a:extLst>
          </p:cNvPr>
          <p:cNvSpPr txBox="1"/>
          <p:nvPr/>
        </p:nvSpPr>
        <p:spPr>
          <a:xfrm>
            <a:off x="1677067" y="1869894"/>
            <a:ext cx="610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202124"/>
                </a:solidFill>
                <a:effectLst/>
                <a:latin typeface="Google Sans"/>
                <a:hlinkClick r:id="rId2"/>
              </a:rPr>
              <a:t> Lions quest </a:t>
            </a:r>
            <a:r>
              <a:rPr lang="en-US" sz="1800" b="1" i="0" u="none" strike="noStrike" dirty="0" err="1">
                <a:solidFill>
                  <a:srgbClr val="202124"/>
                </a:solidFill>
                <a:effectLst/>
                <a:latin typeface="Google Sans"/>
                <a:hlinkClick r:id="rId2"/>
              </a:rPr>
              <a:t>vijesti</a:t>
            </a:r>
            <a:r>
              <a:rPr lang="en-US" sz="1800" b="1" i="0" u="none" strike="noStrike" dirty="0">
                <a:solidFill>
                  <a:srgbClr val="202124"/>
                </a:solidFill>
                <a:effectLst/>
                <a:latin typeface="Google Sans"/>
                <a:hlinkClick r:id="rId2"/>
              </a:rPr>
              <a:t> Medulin.mp4</a:t>
            </a:r>
            <a:endParaRPr lang="en-US" b="1" dirty="0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F7D32094-F931-48A2-8663-3CCE2D1B7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649" y="3355368"/>
            <a:ext cx="152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154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31">
            <a:extLst>
              <a:ext uri="{FF2B5EF4-FFF2-40B4-BE49-F238E27FC236}">
                <a16:creationId xmlns:a16="http://schemas.microsoft.com/office/drawing/2014/main" id="{92222C5D-EA9A-6DC6-42D8-FB1B697F7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28" y="462209"/>
            <a:ext cx="445047" cy="445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556E6D-925B-9A4F-A6AD-E1D4ABC4914F}"/>
              </a:ext>
            </a:extLst>
          </p:cNvPr>
          <p:cNvSpPr txBox="1"/>
          <p:nvPr/>
        </p:nvSpPr>
        <p:spPr>
          <a:xfrm>
            <a:off x="981075" y="408801"/>
            <a:ext cx="11171396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 i="0" u="none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sz="3600" b="1" i="0" u="none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Zašto</a:t>
            </a:r>
            <a:r>
              <a:rPr sz="3600" b="1" i="0" u="none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Lions Quest </a:t>
            </a:r>
            <a:r>
              <a:rPr sz="3600" b="1" i="0" u="none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važan</a:t>
            </a:r>
            <a:r>
              <a:rPr sz="3600" b="1" i="0" u="none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787A9C8B-E940-1F82-A346-1C437BCE9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43000"/>
            <a:ext cx="5381625" cy="4114448"/>
          </a:xfrm>
          <a:prstGeom prst="rect">
            <a:avLst/>
          </a:prstGeom>
        </p:spPr>
      </p:pic>
      <p:pic>
        <p:nvPicPr>
          <p:cNvPr id="11" name="Picture 10" descr="image.png">
            <a:extLst>
              <a:ext uri="{FF2B5EF4-FFF2-40B4-BE49-F238E27FC236}">
                <a16:creationId xmlns:a16="http://schemas.microsoft.com/office/drawing/2014/main" id="{4F01BA75-4EE1-9FF6-BBBE-5E0C3BCCC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457" y="1142999"/>
            <a:ext cx="5621043" cy="40844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8A7E63-F467-65AB-9E3B-BF7AD9ED181A}"/>
              </a:ext>
            </a:extLst>
          </p:cNvPr>
          <p:cNvSpPr txBox="1"/>
          <p:nvPr/>
        </p:nvSpPr>
        <p:spPr>
          <a:xfrm>
            <a:off x="571501" y="1383863"/>
            <a:ext cx="52959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Izazovi s kojima se susrećemo: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0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Posljednjih godina sve se više susrećemo s problemima kod djece i mladih:</a:t>
            </a:r>
          </a:p>
          <a:p>
            <a:endParaRPr lang="hr-HR" sz="2400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Nasilje i ovisnosti</a:t>
            </a: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Usamljenost i manjak empatije</a:t>
            </a: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Nedostatak socijalnih i emocionalnih vještina</a:t>
            </a:r>
          </a:p>
          <a:p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Problemi mentalnog zdravlja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AD456E-5A0F-8FE7-270B-9F42E5484420}"/>
              </a:ext>
            </a:extLst>
          </p:cNvPr>
          <p:cNvSpPr txBox="1"/>
          <p:nvPr/>
        </p:nvSpPr>
        <p:spPr>
          <a:xfrm>
            <a:off x="6181724" y="1343456"/>
            <a:ext cx="542795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hr-H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Lionsi</a:t>
            </a: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kao dio rješenja</a:t>
            </a:r>
          </a:p>
          <a:p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Lionsi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možemo riješiti sve probleme društva.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 možemo biti dio rješenja</a:t>
            </a:r>
            <a:r>
              <a:rPr lang="hr-H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sz="1600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16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Upravo zato postoji Lions Quest – to nije samo obrazovni program. To je način kako djecu učimo:</a:t>
            </a:r>
          </a:p>
          <a:p>
            <a:endParaRPr lang="pl-PL" sz="1600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Odgovornosti i međusobnom poštovanju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Donošenju zdravih odluka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Služenju zajednici</a:t>
            </a:r>
          </a:p>
        </p:txBody>
      </p:sp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2FC775ED-07A1-929B-258B-5AF1547E6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1562100"/>
            <a:ext cx="228600" cy="228600"/>
          </a:xfrm>
          <a:prstGeom prst="rect">
            <a:avLst/>
          </a:prstGeom>
        </p:spPr>
      </p:pic>
      <p:pic>
        <p:nvPicPr>
          <p:cNvPr id="23" name="Picture 22" descr="image.png">
            <a:extLst>
              <a:ext uri="{FF2B5EF4-FFF2-40B4-BE49-F238E27FC236}">
                <a16:creationId xmlns:a16="http://schemas.microsoft.com/office/drawing/2014/main" id="{2E31BA8A-E15B-FE29-2D0D-1AF71BADF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191" y="3196827"/>
            <a:ext cx="133350" cy="142875"/>
          </a:xfrm>
          <a:prstGeom prst="rect">
            <a:avLst/>
          </a:prstGeom>
        </p:spPr>
      </p:pic>
      <p:pic>
        <p:nvPicPr>
          <p:cNvPr id="25" name="Picture 24" descr="image.png">
            <a:extLst>
              <a:ext uri="{FF2B5EF4-FFF2-40B4-BE49-F238E27FC236}">
                <a16:creationId xmlns:a16="http://schemas.microsoft.com/office/drawing/2014/main" id="{C4C357D2-8FBB-921F-B987-5BBCF1579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716" y="3621411"/>
            <a:ext cx="133350" cy="142875"/>
          </a:xfrm>
          <a:prstGeom prst="rect">
            <a:avLst/>
          </a:prstGeom>
        </p:spPr>
      </p:pic>
      <p:pic>
        <p:nvPicPr>
          <p:cNvPr id="27" name="Picture 26" descr="image.png">
            <a:extLst>
              <a:ext uri="{FF2B5EF4-FFF2-40B4-BE49-F238E27FC236}">
                <a16:creationId xmlns:a16="http://schemas.microsoft.com/office/drawing/2014/main" id="{B02F5E59-E468-42E3-3459-0EB34E7CE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716" y="3971328"/>
            <a:ext cx="133350" cy="142875"/>
          </a:xfrm>
          <a:prstGeom prst="rect">
            <a:avLst/>
          </a:prstGeom>
        </p:spPr>
      </p:pic>
      <p:pic>
        <p:nvPicPr>
          <p:cNvPr id="29" name="Picture 28" descr="image.png">
            <a:extLst>
              <a:ext uri="{FF2B5EF4-FFF2-40B4-BE49-F238E27FC236}">
                <a16:creationId xmlns:a16="http://schemas.microsoft.com/office/drawing/2014/main" id="{19889EC5-F902-9D6A-F126-C8F0361D2B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4735125"/>
            <a:ext cx="133350" cy="142875"/>
          </a:xfrm>
          <a:prstGeom prst="rect">
            <a:avLst/>
          </a:prstGeom>
        </p:spPr>
      </p:pic>
      <p:pic>
        <p:nvPicPr>
          <p:cNvPr id="31" name="Picture 30" descr="image.png">
            <a:extLst>
              <a:ext uri="{FF2B5EF4-FFF2-40B4-BE49-F238E27FC236}">
                <a16:creationId xmlns:a16="http://schemas.microsoft.com/office/drawing/2014/main" id="{3738FA32-47B0-2F35-BAF4-916D7ADA85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426" y="1516278"/>
            <a:ext cx="285750" cy="228600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FFBE233-98B4-5032-0F54-E7B6FCE9DF51}"/>
              </a:ext>
            </a:extLst>
          </p:cNvPr>
          <p:cNvSpPr/>
          <p:nvPr/>
        </p:nvSpPr>
        <p:spPr>
          <a:xfrm>
            <a:off x="571500" y="5309769"/>
            <a:ext cx="11049000" cy="6818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8" descr="image.png">
            <a:extLst>
              <a:ext uri="{FF2B5EF4-FFF2-40B4-BE49-F238E27FC236}">
                <a16:creationId xmlns:a16="http://schemas.microsoft.com/office/drawing/2014/main" id="{D0F2E2C4-DB22-8156-A615-D801BD0D82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475" y="5498311"/>
            <a:ext cx="228600" cy="3048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B1669BF-A6B6-25CD-5C8F-87FA5674746B}"/>
              </a:ext>
            </a:extLst>
          </p:cNvPr>
          <p:cNvSpPr txBox="1"/>
          <p:nvPr/>
        </p:nvSpPr>
        <p:spPr>
          <a:xfrm>
            <a:off x="1213866" y="5424872"/>
            <a:ext cx="10406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ostvarujemo ono što </a:t>
            </a:r>
            <a:r>
              <a:rPr lang="hr-HR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Lionsi</a:t>
            </a:r>
            <a:r>
              <a:rPr lang="hr-HR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rade već više od sto godina – </a:t>
            </a:r>
            <a:r>
              <a:rPr lang="hr-HR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služimo zajednici ulažući u ljude</a:t>
            </a:r>
            <a:endParaRPr lang="hr-H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Footer Placeholder 1">
            <a:extLst>
              <a:ext uri="{FF2B5EF4-FFF2-40B4-BE49-F238E27FC236}">
                <a16:creationId xmlns:a16="http://schemas.microsoft.com/office/drawing/2014/main" id="{58211BCB-5D98-DA1C-A977-B304635F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46078"/>
            <a:ext cx="4114800" cy="365125"/>
          </a:xfrm>
        </p:spPr>
        <p:txBody>
          <a:bodyPr/>
          <a:lstStyle/>
          <a:p>
            <a:r>
              <a:rPr lang="hr-HR"/>
              <a:t>LIONS INTERNATIONAL DISTRICT 126 CROATIA</a:t>
            </a:r>
          </a:p>
        </p:txBody>
      </p:sp>
    </p:spTree>
    <p:extLst>
      <p:ext uri="{BB962C8B-B14F-4D97-AF65-F5344CB8AC3E}">
        <p14:creationId xmlns:p14="http://schemas.microsoft.com/office/powerpoint/2010/main" val="1370258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ECF8F5-18FC-93C1-42BC-AEE03B179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A35DF01E-2C21-801F-D533-F5589B4658F6}"/>
              </a:ext>
            </a:extLst>
          </p:cNvPr>
          <p:cNvSpPr txBox="1"/>
          <p:nvPr/>
        </p:nvSpPr>
        <p:spPr>
          <a:xfrm>
            <a:off x="137161" y="82931"/>
            <a:ext cx="11740414" cy="5728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20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Za </a:t>
            </a:r>
            <a:r>
              <a:rPr lang="hr-HR" sz="2000" b="1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Lions</a:t>
            </a:r>
            <a:r>
              <a:rPr lang="hr-HR" sz="20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godinu 2025./2027. odobren nam je Grant od 50 000 USD. </a:t>
            </a:r>
            <a:r>
              <a:rPr lang="hr-HR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Od LCIF-a dobili smo 38 000 USD, a osigurali smo od Distrikta 126 više od 12 000 USD kao vlastito učešće. Tim sredstvima organizirali smo;	</a:t>
            </a:r>
            <a:r>
              <a:rPr lang="hr-HR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					</a:t>
            </a:r>
            <a:endParaRPr lang="en-US" sz="11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20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17 dvodnevnih edukacija </a:t>
            </a:r>
            <a:r>
              <a:rPr lang="hr-HR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za učitelje i stručne suradnike</a:t>
            </a:r>
            <a:endParaRPr lang="en-US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01/2025 – Varaždin – 3 edukacije – 67 učitelja  –  1340 učenika 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03/2025 – Osijek     – 3 edukacije – 68 učitelj    – 1360 učenika  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06/2025 – Dražice   – 1 edukacija – 8 učitelja   –    160 učenika 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09/2025 – Medulin  –3 edukacije – 55 učitelja –  1100 učenika 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01/2026</a:t>
            </a:r>
            <a:r>
              <a:rPr lang="hr-HR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Umag – 2 edukacije – 36 učitelja –    720 učenika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05/2026 </a:t>
            </a:r>
            <a:r>
              <a:rPr lang="hr-HR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Čakovec</a:t>
            </a:r>
            <a:r>
              <a:rPr lang="hr-HR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edukacije- - 40 nastavnika-800 učenika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08/2026 </a:t>
            </a:r>
            <a:r>
              <a:rPr lang="hr-HR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lang="hr-HR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Slav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Brod</a:t>
            </a:r>
            <a:r>
              <a:rPr lang="hr-HR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edukacije  - 19 nastavnika- 360 učenika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08/2026 </a:t>
            </a:r>
            <a:r>
              <a:rPr lang="hr-HR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Budrovci</a:t>
            </a:r>
            <a:r>
              <a:rPr lang="hr-HR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–1 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edukacije   - 24 nastavnika – 480 učenika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09/2026 – Umag</a:t>
            </a:r>
            <a:r>
              <a:rPr lang="hr-HR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–1 </a:t>
            </a:r>
            <a:r>
              <a:rPr lang="hr-HR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edukacije   -  15 nastavnika  -300 učenika</a:t>
            </a:r>
            <a:endParaRPr lang="en-US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Ukupno 8 lokacija,  17 edukacija  </a:t>
            </a:r>
            <a:r>
              <a:rPr lang="hr-HR" sz="2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40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hr-HR" sz="40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337</a:t>
            </a:r>
            <a:r>
              <a:rPr lang="hr-H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učitelja - </a:t>
            </a:r>
            <a:r>
              <a:rPr lang="hr-HR" sz="40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6640 </a:t>
            </a:r>
            <a:r>
              <a:rPr lang="hr-H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učenika</a:t>
            </a:r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hr-HR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 planu nam je do kraja siječnja 2027.  Zadru, Zagrebu </a:t>
            </a:r>
            <a:endParaRPr lang="hr-HR" sz="11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Slika 17">
            <a:extLst>
              <a:ext uri="{FF2B5EF4-FFF2-40B4-BE49-F238E27FC236}">
                <a16:creationId xmlns:a16="http://schemas.microsoft.com/office/drawing/2014/main" id="{DCEAB81D-617D-1223-38D5-589C8EF27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715" y="2199711"/>
            <a:ext cx="1171559" cy="1019740"/>
          </a:xfrm>
          <a:prstGeom prst="rect">
            <a:avLst/>
          </a:prstGeom>
        </p:spPr>
      </p:pic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E01874D8-9CA9-E96F-B5A9-3E8B4A351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1" y="760321"/>
            <a:ext cx="1150805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5642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28">
            <a:extLst>
              <a:ext uri="{FF2B5EF4-FFF2-40B4-BE49-F238E27FC236}">
                <a16:creationId xmlns:a16="http://schemas.microsoft.com/office/drawing/2014/main" id="{22E4747B-23E2-65F2-1B8A-891FA5AFF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08" y="868415"/>
            <a:ext cx="445047" cy="445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D9BDE7-DD75-2027-BFCB-A77340012A6D}"/>
              </a:ext>
            </a:extLst>
          </p:cNvPr>
          <p:cNvSpPr txBox="1"/>
          <p:nvPr/>
        </p:nvSpPr>
        <p:spPr>
          <a:xfrm>
            <a:off x="1617155" y="810905"/>
            <a:ext cx="61055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600" b="1" i="0" u="none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Rezultati &amp; 3. Izazovi</a:t>
            </a:r>
          </a:p>
        </p:txBody>
      </p:sp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013EB60B-C97E-4DDE-0E2A-A73753E7A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83556"/>
            <a:ext cx="11049000" cy="1138237"/>
          </a:xfrm>
          <a:prstGeom prst="rect">
            <a:avLst/>
          </a:prstGeom>
        </p:spPr>
      </p:pic>
      <p:pic>
        <p:nvPicPr>
          <p:cNvPr id="11" name="Picture 10" descr="image.png">
            <a:extLst>
              <a:ext uri="{FF2B5EF4-FFF2-40B4-BE49-F238E27FC236}">
                <a16:creationId xmlns:a16="http://schemas.microsoft.com/office/drawing/2014/main" id="{EC939020-F6CD-8689-C7EA-92589C424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" y="2006770"/>
            <a:ext cx="228600" cy="228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55DF0F-C23F-51DD-E914-24D37C2B3E91}"/>
              </a:ext>
            </a:extLst>
          </p:cNvPr>
          <p:cNvSpPr txBox="1"/>
          <p:nvPr/>
        </p:nvSpPr>
        <p:spPr>
          <a:xfrm>
            <a:off x="875538" y="1867253"/>
            <a:ext cx="1131646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2800" b="1" i="0" u="none" dirty="0">
                <a:solidFill>
                  <a:srgbClr val="1453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Što smo zajedno ostvarili?</a:t>
            </a:r>
            <a:endParaRPr lang="pl-PL" sz="1600" dirty="0">
              <a:solidFill>
                <a:srgbClr val="1453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pl-PL" sz="2000" i="0" u="none" dirty="0">
                <a:solidFill>
                  <a:srgbClr val="1453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Ovi rezultati potvrđuju da Lions Quest danas predstavlja jedan od najprepoznatljivijih nacionalnih projekata Distrikta 126 Hrvatska.</a:t>
            </a:r>
          </a:p>
        </p:txBody>
      </p:sp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D31F15B4-B858-8EA7-A855-82491C093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159918"/>
            <a:ext cx="11049000" cy="26860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892865-80B7-AB0D-2B12-1384E11F3BE6}"/>
              </a:ext>
            </a:extLst>
          </p:cNvPr>
          <p:cNvSpPr txBox="1"/>
          <p:nvPr/>
        </p:nvSpPr>
        <p:spPr>
          <a:xfrm>
            <a:off x="851916" y="3296238"/>
            <a:ext cx="587273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hr-HR" sz="36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Koji su izazovi?</a:t>
            </a:r>
          </a:p>
          <a:p>
            <a:r>
              <a:rPr lang="it-IT" sz="2000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</a:t>
            </a:r>
            <a:r>
              <a:rPr lang="it-IT" sz="2000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it-IT" sz="2000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ali </a:t>
            </a:r>
            <a:r>
              <a:rPr lang="it-IT" sz="2000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it-IT" sz="2000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donosi</a:t>
            </a:r>
            <a:r>
              <a:rPr lang="it-IT" sz="2000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nove </a:t>
            </a:r>
            <a:r>
              <a:rPr lang="it-IT" sz="2000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izazove</a:t>
            </a:r>
            <a:r>
              <a:rPr lang="it-IT" sz="2000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sz="2000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Primjerice</a:t>
            </a:r>
            <a:r>
              <a:rPr lang="it-IT" sz="2000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hr-HR" sz="2000" dirty="0">
              <a:solidFill>
                <a:srgbClr val="0B1D3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sz="2000" dirty="0">
              <a:solidFill>
                <a:srgbClr val="0B1D3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Kontinuitet između guvernerskih godina    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Održivost nakon završetka </a:t>
            </a:r>
            <a:r>
              <a:rPr lang="hr-H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granta</a:t>
            </a:r>
            <a:endParaRPr lang="hr-HR" sz="20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Uključivanje novih članova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Komunikacija prema klubovima</a:t>
            </a:r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38064CFE-5A34-132C-D33C-7D72CAF74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508" y="3512724"/>
            <a:ext cx="228600" cy="228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8E3686F-963A-7569-E0FC-EDE9D61167F0}"/>
              </a:ext>
            </a:extLst>
          </p:cNvPr>
          <p:cNvSpPr txBox="1"/>
          <p:nvPr/>
        </p:nvSpPr>
        <p:spPr>
          <a:xfrm>
            <a:off x="6793992" y="4655343"/>
            <a:ext cx="3922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Suradnja s institucijama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Administracija </a:t>
            </a:r>
            <a:r>
              <a:rPr lang="hr-HR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grantova</a:t>
            </a:r>
            <a:endParaRPr lang="hr-HR" sz="20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hr-H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Razvoj novih edukatora</a:t>
            </a:r>
            <a:endParaRPr lang="it-IT" sz="20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57BFBB12-AAE6-D4A8-B03B-7B29C0888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5676" y="6084093"/>
            <a:ext cx="4114800" cy="365125"/>
          </a:xfrm>
        </p:spPr>
        <p:txBody>
          <a:bodyPr/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LIONS INTERNATIONAL DISTRICT 126 CROATIA</a:t>
            </a:r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48175896-AA6D-406A-B2A0-C3633AA3CC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887" y="1409827"/>
            <a:ext cx="11508053" cy="31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61238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0D413-447B-1315-3229-EF36C461C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5276" y="6179957"/>
            <a:ext cx="4114800" cy="365125"/>
          </a:xfrm>
        </p:spPr>
        <p:txBody>
          <a:bodyPr/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LIONS INTERNATIONAL DISTRICT 126 CROATIA</a:t>
            </a:r>
          </a:p>
        </p:txBody>
      </p:sp>
      <p:pic>
        <p:nvPicPr>
          <p:cNvPr id="6" name="Slika 28">
            <a:extLst>
              <a:ext uri="{FF2B5EF4-FFF2-40B4-BE49-F238E27FC236}">
                <a16:creationId xmlns:a16="http://schemas.microsoft.com/office/drawing/2014/main" id="{DD699A5F-D747-D825-5F90-E5B4721CE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08" y="868415"/>
            <a:ext cx="445047" cy="4450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F80305-53B1-96DC-4042-137D25D81125}"/>
              </a:ext>
            </a:extLst>
          </p:cNvPr>
          <p:cNvSpPr txBox="1"/>
          <p:nvPr/>
        </p:nvSpPr>
        <p:spPr>
          <a:xfrm>
            <a:off x="1653302" y="800967"/>
            <a:ext cx="11171396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 i="0" u="none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36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3600" b="1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sz="36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želimo</a:t>
            </a:r>
            <a:r>
              <a:rPr sz="36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 err="1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postići</a:t>
            </a:r>
            <a:r>
              <a:rPr sz="36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2030.?</a:t>
            </a:r>
          </a:p>
        </p:txBody>
      </p:sp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4A0FE894-8381-FEFF-EA37-94807B557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452415"/>
            <a:ext cx="11049000" cy="11525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A44CE2-987C-160C-5F2B-BBDD142768DC}"/>
              </a:ext>
            </a:extLst>
          </p:cNvPr>
          <p:cNvSpPr txBox="1"/>
          <p:nvPr/>
        </p:nvSpPr>
        <p:spPr>
          <a:xfrm>
            <a:off x="754844" y="1546584"/>
            <a:ext cx="10436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VIZIJA</a:t>
            </a:r>
          </a:p>
          <a:p>
            <a:r>
              <a:rPr lang="hr-HR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2030. godine želimo da </a:t>
            </a:r>
            <a:r>
              <a:rPr lang="hr-HR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bude prisutan u svim hrvatskim regijama te da svaki </a:t>
            </a:r>
            <a:r>
              <a:rPr lang="hr-HR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klub prepozna svoju priliku za sudjelovanje u razvoju mladih.</a:t>
            </a:r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AD3E818E-9AE2-BCD7-B4A8-8D3CD9EF3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78" y="2793415"/>
            <a:ext cx="5429250" cy="976312"/>
          </a:xfrm>
          <a:prstGeom prst="rect">
            <a:avLst/>
          </a:prstGeom>
        </p:spPr>
      </p:pic>
      <p:pic>
        <p:nvPicPr>
          <p:cNvPr id="21" name="Picture 20" descr="image.png">
            <a:extLst>
              <a:ext uri="{FF2B5EF4-FFF2-40B4-BE49-F238E27FC236}">
                <a16:creationId xmlns:a16="http://schemas.microsoft.com/office/drawing/2014/main" id="{74F1ACE6-CFAA-E182-7797-6F52C2777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828" y="2793415"/>
            <a:ext cx="5429250" cy="976312"/>
          </a:xfrm>
          <a:prstGeom prst="rect">
            <a:avLst/>
          </a:prstGeom>
        </p:spPr>
      </p:pic>
      <p:pic>
        <p:nvPicPr>
          <p:cNvPr id="23" name="Picture 22" descr="image.png">
            <a:extLst>
              <a:ext uri="{FF2B5EF4-FFF2-40B4-BE49-F238E27FC236}">
                <a16:creationId xmlns:a16="http://schemas.microsoft.com/office/drawing/2014/main" id="{8DCCB6CA-7DB3-C354-70DF-98E664A9A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78" y="4317415"/>
            <a:ext cx="5429250" cy="976312"/>
          </a:xfrm>
          <a:prstGeom prst="rect">
            <a:avLst/>
          </a:prstGeom>
        </p:spPr>
      </p:pic>
      <p:pic>
        <p:nvPicPr>
          <p:cNvPr id="25" name="Picture 24" descr="image.png">
            <a:extLst>
              <a:ext uri="{FF2B5EF4-FFF2-40B4-BE49-F238E27FC236}">
                <a16:creationId xmlns:a16="http://schemas.microsoft.com/office/drawing/2014/main" id="{FAAD05ED-DE55-D4F7-BF6D-5B199712E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130" y="4317415"/>
            <a:ext cx="5429250" cy="97631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C86BA77-90DD-5EB6-D65A-C2A53EFF0396}"/>
              </a:ext>
            </a:extLst>
          </p:cNvPr>
          <p:cNvSpPr txBox="1"/>
          <p:nvPr/>
        </p:nvSpPr>
        <p:spPr>
          <a:xfrm>
            <a:off x="859128" y="2952421"/>
            <a:ext cx="5065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Još više educiranih učitelja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Širenje mreže stručno osposobljenih voditelja u obrazovnim ustanovama.</a:t>
            </a:r>
          </a:p>
        </p:txBody>
      </p:sp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47C4CC12-F88E-58F5-026E-BAA6617DCA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28" y="3060115"/>
            <a:ext cx="152400" cy="17145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FFEB5CE-E1D8-0348-8458-5B63E6B9A03D}"/>
              </a:ext>
            </a:extLst>
          </p:cNvPr>
          <p:cNvSpPr txBox="1"/>
          <p:nvPr/>
        </p:nvSpPr>
        <p:spPr>
          <a:xfrm>
            <a:off x="6390642" y="2952421"/>
            <a:ext cx="5619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Još djece obuhvaćene programom</a:t>
            </a: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Osigurati da socijalno-emocionalno učenje dođe do što većeg broja mladih</a:t>
            </a:r>
            <a:r>
              <a:rPr lang="hr-H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68D22A-BAC0-031F-B8BE-EE77A66FE4CE}"/>
              </a:ext>
            </a:extLst>
          </p:cNvPr>
          <p:cNvSpPr txBox="1"/>
          <p:nvPr/>
        </p:nvSpPr>
        <p:spPr>
          <a:xfrm>
            <a:off x="859127" y="4509034"/>
            <a:ext cx="51434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Trajna suradnja sa školama</a:t>
            </a:r>
          </a:p>
          <a:p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Izgradnja dugoročnih partnerstava s odgojno-obrazovnim institucijama.</a:t>
            </a:r>
          </a:p>
          <a:p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798043-7E60-56C6-C8F7-D15751E6E0D7}"/>
              </a:ext>
            </a:extLst>
          </p:cNvPr>
          <p:cNvSpPr txBox="1"/>
          <p:nvPr/>
        </p:nvSpPr>
        <p:spPr>
          <a:xfrm>
            <a:off x="6587825" y="4509034"/>
            <a:ext cx="49393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r-H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 lideri i prepoznatljivost</a:t>
            </a:r>
          </a:p>
          <a:p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Razvoj novih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lidera iz obrazovnog sustava i prepoznatljivost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Lionsa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kao ključnog partnera u obrazovanju.</a:t>
            </a:r>
          </a:p>
        </p:txBody>
      </p:sp>
      <p:pic>
        <p:nvPicPr>
          <p:cNvPr id="38" name="Picture 37" descr="image.png">
            <a:extLst>
              <a:ext uri="{FF2B5EF4-FFF2-40B4-BE49-F238E27FC236}">
                <a16:creationId xmlns:a16="http://schemas.microsoft.com/office/drawing/2014/main" id="{1894D175-45BD-65C7-0AFD-CE576997F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567" y="3060115"/>
            <a:ext cx="219075" cy="171450"/>
          </a:xfrm>
          <a:prstGeom prst="rect">
            <a:avLst/>
          </a:prstGeom>
        </p:spPr>
      </p:pic>
      <p:pic>
        <p:nvPicPr>
          <p:cNvPr id="40" name="Picture 39" descr="image.png">
            <a:extLst>
              <a:ext uri="{FF2B5EF4-FFF2-40B4-BE49-F238E27FC236}">
                <a16:creationId xmlns:a16="http://schemas.microsoft.com/office/drawing/2014/main" id="{9BBAF5B1-E78F-B943-1E5B-1AF01ECC7C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844" y="4623364"/>
            <a:ext cx="219075" cy="171450"/>
          </a:xfrm>
          <a:prstGeom prst="rect">
            <a:avLst/>
          </a:prstGeom>
        </p:spPr>
      </p:pic>
      <p:pic>
        <p:nvPicPr>
          <p:cNvPr id="42" name="Picture 41" descr="image.png">
            <a:extLst>
              <a:ext uri="{FF2B5EF4-FFF2-40B4-BE49-F238E27FC236}">
                <a16:creationId xmlns:a16="http://schemas.microsoft.com/office/drawing/2014/main" id="{6B1F76BD-AE51-FC5E-968C-31EBA90198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2676" y="4634121"/>
            <a:ext cx="219075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38546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0DF761-A45F-EB71-C63E-F62B4047C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46078"/>
            <a:ext cx="4114800" cy="365125"/>
          </a:xfrm>
        </p:spPr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A10F3E-557E-FBF8-EBC3-B39BEE9ACDDC}"/>
              </a:ext>
            </a:extLst>
          </p:cNvPr>
          <p:cNvSpPr txBox="1"/>
          <p:nvPr/>
        </p:nvSpPr>
        <p:spPr>
          <a:xfrm>
            <a:off x="141402" y="683412"/>
            <a:ext cx="12362785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hr-HR" sz="28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Vizija: Društveno-emocionalno učenje (SEL) kao temelj svake učionice</a:t>
            </a:r>
            <a:endParaRPr sz="2800" b="1" dirty="0">
              <a:solidFill>
                <a:srgbClr val="0B1D3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0D928DD6-DDCE-5737-B6D6-78DFADDE0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03" y="1390650"/>
            <a:ext cx="11508053" cy="381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7F9479-D963-F729-E3E0-19436594BF1F}"/>
              </a:ext>
            </a:extLst>
          </p:cNvPr>
          <p:cNvSpPr txBox="1"/>
          <p:nvPr/>
        </p:nvSpPr>
        <p:spPr>
          <a:xfrm>
            <a:off x="342899" y="1771650"/>
            <a:ext cx="1161745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Ciljevi i vizija do 2030. godine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 motivirati škole na "širenje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Whole-School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Problem: Škole često educiraju samo 2-3 učitelja, pa program ostaje izoliran.</a:t>
            </a:r>
          </a:p>
          <a:p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Rješenje i smjernice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Strategija za privlačenje novih partnera</a:t>
            </a:r>
          </a:p>
          <a:p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LCIF - novi </a:t>
            </a:r>
            <a:r>
              <a:rPr lang="hr-H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grant</a:t>
            </a:r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Grant ne financira postojeće aktivnosti, već isključivo širenje u nove regije ili masovni ulazak u postojeće škole.</a:t>
            </a:r>
          </a:p>
          <a:p>
            <a:endParaRPr lang="hr-HR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Dodatne mogućnosti za razvoj i prilika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uključenje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lionsa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program u svojoj sredini: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Suradnja s roditeljima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Treći stup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programa - prema službenom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Family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Connection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priručniku).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Slika 17">
            <a:extLst>
              <a:ext uri="{FF2B5EF4-FFF2-40B4-BE49-F238E27FC236}">
                <a16:creationId xmlns:a16="http://schemas.microsoft.com/office/drawing/2014/main" id="{F7483235-3104-1428-2461-41B17497E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808" y="637229"/>
            <a:ext cx="445047" cy="4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784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C12A91-D68D-2FA0-A2F1-20D6ED89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latin typeface="Times New Roman" panose="02020603050405020304" pitchFamily="18" charset="0"/>
                <a:cs typeface="Times New Roman" panose="02020603050405020304" pitchFamily="18" charset="0"/>
              </a:rPr>
              <a:t>LIONS INTERNATIONAL DISTRICT 126 CROATIA</a:t>
            </a:r>
          </a:p>
        </p:txBody>
      </p:sp>
      <p:pic>
        <p:nvPicPr>
          <p:cNvPr id="6" name="Slika 20">
            <a:extLst>
              <a:ext uri="{FF2B5EF4-FFF2-40B4-BE49-F238E27FC236}">
                <a16:creationId xmlns:a16="http://schemas.microsoft.com/office/drawing/2014/main" id="{C12594C5-6B22-42E5-F760-7501F8683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01" y="450303"/>
            <a:ext cx="445047" cy="4450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C888E1-268F-6B3A-BA96-D62082A5B7D1}"/>
              </a:ext>
            </a:extLst>
          </p:cNvPr>
          <p:cNvSpPr txBox="1"/>
          <p:nvPr/>
        </p:nvSpPr>
        <p:spPr>
          <a:xfrm>
            <a:off x="1067562" y="372130"/>
            <a:ext cx="6103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Još jedna važna tema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773488-7BC8-A0BB-8EDE-A87F56CA8B01}"/>
              </a:ext>
            </a:extLst>
          </p:cNvPr>
          <p:cNvSpPr txBox="1"/>
          <p:nvPr/>
        </p:nvSpPr>
        <p:spPr>
          <a:xfrm>
            <a:off x="194746" y="1296397"/>
            <a:ext cx="11997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Svaki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treba pronaći svoje mjesto služenja. Uprava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može biti izvrstan primjer toga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r-H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Pitanja za raspravu: Kako svaki </a:t>
            </a:r>
            <a:r>
              <a:rPr lang="hr-H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klub može dati svoj doprinos </a:t>
            </a:r>
            <a:r>
              <a:rPr lang="hr-H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Questu</a:t>
            </a:r>
            <a:r>
              <a:rPr lang="hr-H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neovisno o tome provodi li edukacije?</a:t>
            </a:r>
          </a:p>
        </p:txBody>
      </p:sp>
      <p:pic>
        <p:nvPicPr>
          <p:cNvPr id="11" name="Picture 10" descr="image.png">
            <a:extLst>
              <a:ext uri="{FF2B5EF4-FFF2-40B4-BE49-F238E27FC236}">
                <a16:creationId xmlns:a16="http://schemas.microsoft.com/office/drawing/2014/main" id="{C0566EE7-3E0C-CDA0-4DCA-F15080187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076" y="2411479"/>
            <a:ext cx="2676525" cy="371475"/>
          </a:xfrm>
          <a:prstGeom prst="rect">
            <a:avLst/>
          </a:prstGeom>
        </p:spPr>
      </p:pic>
      <p:pic>
        <p:nvPicPr>
          <p:cNvPr id="45" name="Picture 44" descr="image.png">
            <a:extLst>
              <a:ext uri="{FF2B5EF4-FFF2-40B4-BE49-F238E27FC236}">
                <a16:creationId xmlns:a16="http://schemas.microsoft.com/office/drawing/2014/main" id="{65D6C39A-FE06-58C3-DC3C-C1238CF1B8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9475" y="2411478"/>
            <a:ext cx="2676525" cy="371475"/>
          </a:xfrm>
          <a:prstGeom prst="rect">
            <a:avLst/>
          </a:prstGeom>
        </p:spPr>
      </p:pic>
      <p:pic>
        <p:nvPicPr>
          <p:cNvPr id="47" name="Picture 46" descr="image.png">
            <a:extLst>
              <a:ext uri="{FF2B5EF4-FFF2-40B4-BE49-F238E27FC236}">
                <a16:creationId xmlns:a16="http://schemas.microsoft.com/office/drawing/2014/main" id="{2D2DAE74-428C-7EB5-1FBE-515E1FCA70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2874" y="2411477"/>
            <a:ext cx="2676525" cy="371475"/>
          </a:xfrm>
          <a:prstGeom prst="rect">
            <a:avLst/>
          </a:prstGeom>
        </p:spPr>
      </p:pic>
      <p:pic>
        <p:nvPicPr>
          <p:cNvPr id="49" name="Picture 48" descr="image.png">
            <a:extLst>
              <a:ext uri="{FF2B5EF4-FFF2-40B4-BE49-F238E27FC236}">
                <a16:creationId xmlns:a16="http://schemas.microsoft.com/office/drawing/2014/main" id="{FFA8A5C0-A8E6-8F41-4D9D-D11CF49AEB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6273" y="2411477"/>
            <a:ext cx="2676525" cy="371475"/>
          </a:xfrm>
          <a:prstGeom prst="rect">
            <a:avLst/>
          </a:prstGeom>
        </p:spPr>
      </p:pic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5D0CDBB8-DDF3-6851-FA70-E687D63EED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076" y="2970024"/>
            <a:ext cx="2676525" cy="371475"/>
          </a:xfrm>
          <a:prstGeom prst="rect">
            <a:avLst/>
          </a:prstGeom>
        </p:spPr>
      </p:pic>
      <p:pic>
        <p:nvPicPr>
          <p:cNvPr id="53" name="Picture 52" descr="image.png">
            <a:extLst>
              <a:ext uri="{FF2B5EF4-FFF2-40B4-BE49-F238E27FC236}">
                <a16:creationId xmlns:a16="http://schemas.microsoft.com/office/drawing/2014/main" id="{3594BE0B-535B-822E-0874-5EB148E5FA3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9474" y="2970024"/>
            <a:ext cx="2676525" cy="371475"/>
          </a:xfrm>
          <a:prstGeom prst="rect">
            <a:avLst/>
          </a:prstGeom>
        </p:spPr>
      </p:pic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9A701CD4-B6F3-E36B-44CB-FCD3C3914B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2872" y="2970020"/>
            <a:ext cx="2676525" cy="371475"/>
          </a:xfrm>
          <a:prstGeom prst="rect">
            <a:avLst/>
          </a:prstGeom>
        </p:spPr>
      </p:pic>
      <p:pic>
        <p:nvPicPr>
          <p:cNvPr id="57" name="Picture 56" descr="image.png">
            <a:extLst>
              <a:ext uri="{FF2B5EF4-FFF2-40B4-BE49-F238E27FC236}">
                <a16:creationId xmlns:a16="http://schemas.microsoft.com/office/drawing/2014/main" id="{A5AEDCE5-923D-7CAB-4AF6-D06C1FAC5F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6273" y="2970020"/>
            <a:ext cx="2676525" cy="37147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043F3149-995E-4CBB-30E2-6601C9422A03}"/>
              </a:ext>
            </a:extLst>
          </p:cNvPr>
          <p:cNvSpPr txBox="1"/>
          <p:nvPr/>
        </p:nvSpPr>
        <p:spPr>
          <a:xfrm>
            <a:off x="619123" y="4080355"/>
            <a:ext cx="113778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LIONS QUEST PRESTAJE BITI PROJEKT JEDNOG POVJERENSTVA I POSTAJE PROJEKT CIJELOG DISTRIKTA.</a:t>
            </a:r>
          </a:p>
          <a:p>
            <a:endParaRPr lang="hr-HR" b="1" dirty="0">
              <a:solidFill>
                <a:srgbClr val="C59B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nije samo program za djecu. To je prilika da i mi kao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Lionsi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učimo kako graditi zajednicu u kojoj će svaka iskra dobrote pronaći prostor da postane plamen. Djeca kojoj danas pomažemo razviti odgovornost, empatiju i hrabrost sutra će biti ljudi koji će voditi naše zajednice. Zato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nije ulaganje samo u mlade – nego ulaganje u budućnost društva i u budućnost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Lionsa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41F17A5-7F3E-2F57-52F5-676D7C707A87}"/>
              </a:ext>
            </a:extLst>
          </p:cNvPr>
          <p:cNvSpPr/>
          <p:nvPr/>
        </p:nvSpPr>
        <p:spPr>
          <a:xfrm>
            <a:off x="491609" y="4166648"/>
            <a:ext cx="45719" cy="2129698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0DC25E6B-0DEC-AA79-CE6E-DA30792E29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4745" y="986707"/>
            <a:ext cx="1150805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38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B9DBC5E-19AC-24C4-350E-843E25A90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r="2" b="2"/>
          <a:stretch>
            <a:fillRect/>
          </a:stretch>
        </p:blipFill>
        <p:spPr>
          <a:xfrm>
            <a:off x="20" y="1"/>
            <a:ext cx="605025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A6F9C8-2CE5-29F8-D13E-ACD000D59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1"/>
          <a:stretch>
            <a:fillRect/>
          </a:stretch>
        </p:blipFill>
        <p:spPr>
          <a:xfrm>
            <a:off x="6141722" y="1"/>
            <a:ext cx="605027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CDB661-A622-B804-1951-68C951C3D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14"/>
          <a:stretch>
            <a:fillRect/>
          </a:stretch>
        </p:blipFill>
        <p:spPr>
          <a:xfrm>
            <a:off x="20" y="3489159"/>
            <a:ext cx="605025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A565A2-9712-DE74-9FE6-826D5F4AE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14"/>
          <a:stretch>
            <a:fillRect/>
          </a:stretch>
        </p:blipFill>
        <p:spPr>
          <a:xfrm>
            <a:off x="6141722" y="3489159"/>
            <a:ext cx="605027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3DF997-29DB-9FDB-C680-6547DBF50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" r="17356" b="-3"/>
          <a:stretch>
            <a:fillRect/>
          </a:stretch>
        </p:blipFill>
        <p:spPr>
          <a:xfrm>
            <a:off x="3983736" y="1918638"/>
            <a:ext cx="4224528" cy="30207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5EC8FF-0656-B4A3-85E0-9AD852B02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2172" y="6383307"/>
            <a:ext cx="4114800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LIONS INTERNATIONAL DISTRICT 126 CROATIA</a:t>
            </a:r>
          </a:p>
        </p:txBody>
      </p:sp>
    </p:spTree>
    <p:extLst>
      <p:ext uri="{BB962C8B-B14F-4D97-AF65-F5344CB8AC3E}">
        <p14:creationId xmlns:p14="http://schemas.microsoft.com/office/powerpoint/2010/main" val="127356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771740C-72C9-2DA3-8CB8-B27D89F75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0" r="2" b="21612"/>
          <a:stretch>
            <a:fillRect/>
          </a:stretch>
        </p:blipFill>
        <p:spPr>
          <a:xfrm>
            <a:off x="20" y="1"/>
            <a:ext cx="605025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AFC42B-EB5A-AA27-7D46-8151010CB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8" r="2" b="14525"/>
          <a:stretch>
            <a:fillRect/>
          </a:stretch>
        </p:blipFill>
        <p:spPr>
          <a:xfrm>
            <a:off x="6141722" y="1"/>
            <a:ext cx="605027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87704C-2FB0-3F87-B1C2-52DB0C9A6D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r="2" b="9094"/>
          <a:stretch>
            <a:fillRect/>
          </a:stretch>
        </p:blipFill>
        <p:spPr>
          <a:xfrm>
            <a:off x="20" y="3489159"/>
            <a:ext cx="605025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4F352D-47F4-6ECB-C442-7C5ACBFE6E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" r="2" b="20473"/>
          <a:stretch>
            <a:fillRect/>
          </a:stretch>
        </p:blipFill>
        <p:spPr>
          <a:xfrm>
            <a:off x="6141722" y="3489159"/>
            <a:ext cx="605027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A76056-52D6-43C7-9C0C-9191FBE73A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19" r="2" b="16253"/>
          <a:stretch>
            <a:fillRect/>
          </a:stretch>
        </p:blipFill>
        <p:spPr>
          <a:xfrm>
            <a:off x="3983736" y="1918638"/>
            <a:ext cx="4224528" cy="30207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F62690-DD13-8390-398D-AC5F4E0F6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732" y="6557043"/>
            <a:ext cx="4114800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LIONS INTERNATIONAL DISTRICT 126 CROATIA</a:t>
            </a:r>
          </a:p>
        </p:txBody>
      </p:sp>
    </p:spTree>
    <p:extLst>
      <p:ext uri="{BB962C8B-B14F-4D97-AF65-F5344CB8AC3E}">
        <p14:creationId xmlns:p14="http://schemas.microsoft.com/office/powerpoint/2010/main" val="554718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7A22CE5D-C680-7F10-5942-014466C13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15" r="1" b="19731"/>
          <a:stretch>
            <a:fillRect/>
          </a:stretch>
        </p:blipFill>
        <p:spPr>
          <a:xfrm>
            <a:off x="4166504" y="10"/>
            <a:ext cx="8025495" cy="30670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52A8B4-1AC1-A845-639B-C6C79BC7B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1" r="-2" b="32973"/>
          <a:stretch>
            <a:fillRect/>
          </a:stretch>
        </p:blipFill>
        <p:spPr>
          <a:xfrm>
            <a:off x="20" y="3790950"/>
            <a:ext cx="8305780" cy="306705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956484E-4444-EF7E-7194-F3A2EFF3B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6" r="2" b="19866"/>
          <a:stretch>
            <a:fillRect/>
          </a:stretch>
        </p:blipFill>
        <p:spPr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5A6D9BD-8F02-5609-C487-5BDD26C143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0" r="-1" b="10253"/>
          <a:stretch>
            <a:fillRect/>
          </a:stretch>
        </p:blipFill>
        <p:spPr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4CC008C-773F-7D2F-F7AB-064C6D7770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38" r="3" b="7964"/>
          <a:stretch>
            <a:fillRect/>
          </a:stretch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75E080-9FEF-8888-C871-A22C5D32C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150" y="6356350"/>
            <a:ext cx="47548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LIONS INTERNATIONAL DISTRICT 126 CROATIA</a:t>
            </a:r>
          </a:p>
        </p:txBody>
      </p:sp>
    </p:spTree>
    <p:extLst>
      <p:ext uri="{BB962C8B-B14F-4D97-AF65-F5344CB8AC3E}">
        <p14:creationId xmlns:p14="http://schemas.microsoft.com/office/powerpoint/2010/main" val="3039991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F4E42A7-6884-629B-0C03-7A01F981F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5" r="2" b="28837"/>
          <a:stretch>
            <a:fillRect/>
          </a:stretch>
        </p:blipFill>
        <p:spPr>
          <a:xfrm>
            <a:off x="20" y="326726"/>
            <a:ext cx="6095980" cy="3426626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55B6C4D-EB70-D037-151B-F18E500D7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8" r="2" b="45534"/>
          <a:stretch>
            <a:fillRect/>
          </a:stretch>
        </p:blipFill>
        <p:spPr>
          <a:xfrm>
            <a:off x="6141722" y="326726"/>
            <a:ext cx="6096000" cy="3426626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C0CA08A-E6EC-01C4-25BE-F62EFE26A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88" r="2" b="21952"/>
          <a:stretch>
            <a:fillRect/>
          </a:stretch>
        </p:blipFill>
        <p:spPr>
          <a:xfrm>
            <a:off x="20" y="3816126"/>
            <a:ext cx="6095980" cy="3394299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E1544B-33BE-2F65-6F2D-4F6A79D6C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03" r="2" b="11137"/>
          <a:stretch>
            <a:fillRect/>
          </a:stretch>
        </p:blipFill>
        <p:spPr>
          <a:xfrm>
            <a:off x="6141722" y="3816126"/>
            <a:ext cx="6096000" cy="3394299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7AB206F-65F9-2915-0CA4-14935B4CF4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8" r="2" b="13685"/>
          <a:stretch>
            <a:fillRect/>
          </a:stretch>
        </p:blipFill>
        <p:spPr>
          <a:xfrm>
            <a:off x="3983735" y="2248235"/>
            <a:ext cx="4256453" cy="304355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7B6CC-E3D9-7AD0-F3C0-B850C78B3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732" y="6557043"/>
            <a:ext cx="4114800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LIONS INTERNATIONAL DISTRICT 126 CROATIA</a:t>
            </a:r>
          </a:p>
        </p:txBody>
      </p:sp>
    </p:spTree>
    <p:extLst>
      <p:ext uri="{BB962C8B-B14F-4D97-AF65-F5344CB8AC3E}">
        <p14:creationId xmlns:p14="http://schemas.microsoft.com/office/powerpoint/2010/main" val="3333784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BA1A85-4A4A-6AC6-A4C1-3E515BB99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11" r="13000" b="1"/>
          <a:stretch>
            <a:fillRect/>
          </a:stretch>
        </p:blipFill>
        <p:spPr>
          <a:xfrm>
            <a:off x="103736" y="7256"/>
            <a:ext cx="3902607" cy="6684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383ACE-CF0F-EA44-2422-A1F7F243A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5" r="4372" b="-2"/>
          <a:stretch>
            <a:fillRect/>
          </a:stretch>
        </p:blipFill>
        <p:spPr>
          <a:xfrm>
            <a:off x="4103795" y="7256"/>
            <a:ext cx="3890320" cy="66842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A4C8D3-6938-E3B4-50E8-05FA496B0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92" b="5"/>
          <a:stretch>
            <a:fillRect/>
          </a:stretch>
        </p:blipFill>
        <p:spPr>
          <a:xfrm>
            <a:off x="8090029" y="89381"/>
            <a:ext cx="3916125" cy="32378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33D43D-2B13-BD92-4395-A49861FDE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LIONS INTERNATIONAL DISTRICT 126 CROATIA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40A750-96E8-1069-ED05-C3CA01924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1" r="2" b="15255"/>
          <a:stretch>
            <a:fillRect/>
          </a:stretch>
        </p:blipFill>
        <p:spPr>
          <a:xfrm>
            <a:off x="8090029" y="3429001"/>
            <a:ext cx="3916125" cy="326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71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9784A0C7-0489-A9FD-C1C8-9D3715D75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" r="-2" b="-2"/>
          <a:stretch>
            <a:fillRect/>
          </a:stretch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FC02DB9-24E9-5CE5-5AB3-4CC309534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6" r="9686" b="4"/>
          <a:stretch>
            <a:fillRect/>
          </a:stretch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A3E471-0500-BB57-DDCC-43B6EA63D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6" r="12621" b="5"/>
          <a:stretch>
            <a:fillRect/>
          </a:stretch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9F6E5BD-164F-AFEE-B94F-2B4E3F2EF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r="13377" b="-2"/>
          <a:stretch>
            <a:fillRect/>
          </a:stretch>
        </p:blipFill>
        <p:spPr>
          <a:xfrm rot="5400000">
            <a:off x="6043282" y="473824"/>
            <a:ext cx="5979074" cy="567489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E1E5B1-1FF2-9079-E54F-AEA981C7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LIONS INTERNATIONAL DISTRICT 126 CROATIA</a:t>
            </a:r>
          </a:p>
        </p:txBody>
      </p:sp>
    </p:spTree>
    <p:extLst>
      <p:ext uri="{BB962C8B-B14F-4D97-AF65-F5344CB8AC3E}">
        <p14:creationId xmlns:p14="http://schemas.microsoft.com/office/powerpoint/2010/main" val="4152988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AA551F-F214-9394-88D0-C248AB021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2513011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710AB6-5A4D-637B-936D-421FDC98A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1000"/>
            <a:ext cx="10515600" cy="3255962"/>
          </a:xfrm>
        </p:spPr>
        <p:txBody>
          <a:bodyPr>
            <a:normAutofit fontScale="85000" lnSpcReduction="10000"/>
          </a:bodyPr>
          <a:lstStyle/>
          <a:p>
            <a:r>
              <a:rPr lang="hr-HR" sz="3600" b="1" dirty="0">
                <a:solidFill>
                  <a:srgbClr val="C59B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LIONS QUEST PRESTAJE BITI PROJEKT JEDNOG POVJERENSTVA I POSTAJE PROJEKT CIJELOG DISTRIKTA.</a:t>
            </a:r>
          </a:p>
          <a:p>
            <a:endParaRPr lang="hr-HR" b="1" dirty="0">
              <a:solidFill>
                <a:srgbClr val="C59B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nije samo program za djecu. To je prilika da i mi kao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Lionsi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učimo kako graditi zajednicu u kojoj će svaka iskra dobrote pronaći prostor da postane plamen. Djeca kojoj danas pomažemo razviti odgovornost, empatiju i hrabrost sutra će biti ljudi koji će voditi naše zajednice. Zato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nije ulaganje samo u mlade – nego ulaganje u budućnost društva i u budućnost </a:t>
            </a:r>
            <a:r>
              <a:rPr lang="hr-H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Lionsa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." </a:t>
            </a:r>
          </a:p>
          <a:p>
            <a:endParaRPr lang="en-US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6F1BAB54-5778-9FE2-EAC8-0F9C8116D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LIONS INTERNATIONAL DISTRICT 126 CROATIA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B3BC6B84-AE6A-E94A-1F1D-AACE9A08A4ED}"/>
              </a:ext>
            </a:extLst>
          </p:cNvPr>
          <p:cNvSpPr/>
          <p:nvPr/>
        </p:nvSpPr>
        <p:spPr>
          <a:xfrm>
            <a:off x="5967573" y="1387993"/>
            <a:ext cx="256854" cy="3287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lika 17">
            <a:extLst>
              <a:ext uri="{FF2B5EF4-FFF2-40B4-BE49-F238E27FC236}">
                <a16:creationId xmlns:a16="http://schemas.microsoft.com/office/drawing/2014/main" id="{4320E41B-1093-2D74-A26C-1F03622CD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214" y="515081"/>
            <a:ext cx="1703467" cy="1473949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AB5C7575-9A63-4264-5C7F-0681E7A3E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706" y="289049"/>
            <a:ext cx="5476125" cy="233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42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17">
            <a:extLst>
              <a:ext uri="{FF2B5EF4-FFF2-40B4-BE49-F238E27FC236}">
                <a16:creationId xmlns:a16="http://schemas.microsoft.com/office/drawing/2014/main" id="{6BD54FED-AD24-915C-1CC4-4E809659C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195" y="830938"/>
            <a:ext cx="445047" cy="4450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D0A82A-F420-5FD4-D76D-B85B220E93CB}"/>
              </a:ext>
            </a:extLst>
          </p:cNvPr>
          <p:cNvSpPr txBox="1"/>
          <p:nvPr/>
        </p:nvSpPr>
        <p:spPr>
          <a:xfrm>
            <a:off x="1885361" y="791852"/>
            <a:ext cx="5627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0B1D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Što tražimo od Kabineta?</a:t>
            </a:r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D252F5CA-717F-44EA-E786-D8F78D264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25252"/>
            <a:ext cx="11049000" cy="43408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8A7129-013E-E6C9-65EB-A9800B7F7EFE}"/>
              </a:ext>
            </a:extLst>
          </p:cNvPr>
          <p:cNvSpPr txBox="1"/>
          <p:nvPr/>
        </p:nvSpPr>
        <p:spPr>
          <a:xfrm>
            <a:off x="787704" y="1921402"/>
            <a:ext cx="106788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Prošireni kabinet potvrđuje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kao jedan od strateških projekata Distrikta 126</a:t>
            </a: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Podržava nastavak provedbe programa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kroz suradnju s LCIF-om, UNODC-om, Ministarstvom znanosti i obrazovanja te drugim partnerima</a:t>
            </a: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Zadužuje Povjerenstvo za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izradi prijedlog modela uključivanja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klubova u provedbu projekta. </a:t>
            </a:r>
            <a:r>
              <a:rPr lang="hr-H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(Dakle ne određuje se model, nego se traži prijedlog)</a:t>
            </a: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endParaRPr lang="hr-HR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Podržava daljnju pripremu novih LCIF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grantova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 održivosti</a:t>
            </a: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CC9900"/>
              </a:buClr>
              <a:buFont typeface="+mj-lt"/>
              <a:buAutoNum type="arabicPeriod"/>
            </a:pP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Poziva </a:t>
            </a:r>
            <a:r>
              <a:rPr lang="hr-H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klubove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imenuju kontakt osobu za </a:t>
            </a:r>
            <a:r>
              <a:rPr lang="hr-H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Lions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razvija suradnju s barem jednom školom ili obrazovnom ustanovom na svom području</a:t>
            </a:r>
            <a:endParaRPr lang="hr-H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BF829E9A-4517-986C-4803-4EB9E8D2C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46078"/>
            <a:ext cx="4114800" cy="365125"/>
          </a:xfrm>
        </p:spPr>
        <p:txBody>
          <a:bodyPr/>
          <a:lstStyle/>
          <a:p>
            <a:r>
              <a:rPr lang="hr-HR">
                <a:latin typeface="Times New Roman" panose="02020603050405020304" pitchFamily="18" charset="0"/>
                <a:cs typeface="Times New Roman" panose="02020603050405020304" pitchFamily="18" charset="0"/>
              </a:rPr>
              <a:t>LIONS INTERNATIONAL DISTRICT 126 CROATIA</a:t>
            </a:r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E691385C-4D21-362B-60A5-FDE52AF1B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03" y="1390650"/>
            <a:ext cx="1150805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6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</TotalTime>
  <Words>1189</Words>
  <Application>Microsoft Office PowerPoint</Application>
  <PresentationFormat>Široki zaslon</PresentationFormat>
  <Paragraphs>122</Paragraphs>
  <Slides>19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Google Sans</vt:lpstr>
      <vt:lpstr>Times New Roman</vt:lpstr>
      <vt:lpstr>Wingdings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Raiffeisenbank Austria d.d.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Popovic</dc:creator>
  <cp:lastModifiedBy>Marija Tomic</cp:lastModifiedBy>
  <cp:revision>50</cp:revision>
  <dcterms:created xsi:type="dcterms:W3CDTF">2026-09-09T09:16:22Z</dcterms:created>
  <dcterms:modified xsi:type="dcterms:W3CDTF">2026-09-17T09:03:26Z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43e0687-f175-4b9c-b2f5-83c4b4db97be_Enabled">
    <vt:lpwstr>true</vt:lpwstr>
  </property>
  <property fmtid="{D5CDD505-2E9C-101B-9397-08002B2CF9AE}" pid="3" name="MSIP_Label_943e0687-f175-4b9c-b2f5-83c4b4db97be_SetDate">
    <vt:lpwstr>2026-09-09T09:33:00Z</vt:lpwstr>
  </property>
  <property fmtid="{D5CDD505-2E9C-101B-9397-08002B2CF9AE}" pid="4" name="MSIP_Label_943e0687-f175-4b9c-b2f5-83c4b4db97be_Method">
    <vt:lpwstr>Privileged</vt:lpwstr>
  </property>
  <property fmtid="{D5CDD505-2E9C-101B-9397-08002B2CF9AE}" pid="5" name="MSIP_Label_943e0687-f175-4b9c-b2f5-83c4b4db97be_Name">
    <vt:lpwstr>General (visual mark)</vt:lpwstr>
  </property>
  <property fmtid="{D5CDD505-2E9C-101B-9397-08002B2CF9AE}" pid="6" name="MSIP_Label_943e0687-f175-4b9c-b2f5-83c4b4db97be_SiteId">
    <vt:lpwstr>9b511fda-f0b1-43a5-b06e-1e720f64520a</vt:lpwstr>
  </property>
  <property fmtid="{D5CDD505-2E9C-101B-9397-08002B2CF9AE}" pid="7" name="MSIP_Label_943e0687-f175-4b9c-b2f5-83c4b4db97be_ActionId">
    <vt:lpwstr>a85f911b-bb66-4be4-9f81-5d5c81ff5463</vt:lpwstr>
  </property>
  <property fmtid="{D5CDD505-2E9C-101B-9397-08002B2CF9AE}" pid="8" name="MSIP_Label_943e0687-f175-4b9c-b2f5-83c4b4db97be_ContentBits">
    <vt:lpwstr>2</vt:lpwstr>
  </property>
  <property fmtid="{D5CDD505-2E9C-101B-9397-08002B2CF9AE}" pid="9" name="MSIP_Label_943e0687-f175-4b9c-b2f5-83c4b4db97be_Tag">
    <vt:lpwstr>10, 0, 1, 1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Classification: GENERAL</vt:lpwstr>
  </property>
</Properties>
</file>