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312" y="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07246-C690-4523-8893-7624A2C1141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8FD88-C6E6-4FB9-BD8E-B57545A292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480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DC166-B649-4B39-8236-B7DDEFA0B367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GMT koordinator / Dejan Vapski / 19.09.2026.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EF893-872D-47F5-8796-83389B3894B2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GMT koordinator / Dejan Vapski / 19.09.2026.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46A04-2208-46D9-B345-65BD1E0550F7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GMT koordinator / Dejan Vapski / 19.09.2026.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2430-4D75-409E-8009-5E0A72D9087C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GMT koordinator / Dejan Vapski / 19.09.2026.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4027B-99E6-4004-81FF-D9F220F47BA1}" type="datetime1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GMT koordinator / Dejan Vapski / 19.09.2026.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893C0-CA84-4D33-8A8D-9CA1AC4243D1}" type="datetime1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GMT koordinator / Dejan Vapski / 19.09.2026.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EB3E4-A447-4AED-B9C6-95E6495C179E}" type="datetime1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GMT koordinator / Dejan Vapski / 19.09.2026.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98097-FBEF-4ED6-9E4D-1DF08D144D69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GMT koordinator / Dejan Vapski / 19.09.2026.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440AF-6CBF-4877-B50D-5C1F635E3A23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GMT koordinator / Dejan Vapski / 19.09.2026.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002F-28DC-4A1A-92CE-1CC25024E0D8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GMT koordinator / Dejan Vapski / 19.09.2026.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31F9C-C162-442B-9FAC-EFC4A225A949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GMT koordinator / Dejan Vapski / 19.09.2026.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EE8F0-7541-44CC-8D94-19F54E0BB296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GMT koordinator / Dejan Vapski / 19.09.2026.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A7F15666-102B-7081-E085-8C37483A4EE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025200" y="6657340"/>
            <a:ext cx="216535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900">
                <a:solidFill>
                  <a:srgbClr val="ACACAC">
                    <a:alpha val="50000"/>
                  </a:srgbClr>
                </a:solidFill>
                <a:latin typeface="Aptos" panose="020B0004020202020204" pitchFamily="34" charset="0"/>
              </a:rPr>
              <a:t>Classified as Internal and General Business</a:t>
            </a: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A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726679" y="1143000"/>
            <a:ext cx="3246120" cy="3246120"/>
          </a:xfrm>
          <a:prstGeom prst="ellipse">
            <a:avLst/>
          </a:prstGeom>
          <a:solidFill>
            <a:srgbClr val="005BA9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183879" y="1600200"/>
            <a:ext cx="2331720" cy="2331720"/>
          </a:xfrm>
          <a:prstGeom prst="ellipse">
            <a:avLst/>
          </a:prstGeom>
          <a:solidFill>
            <a:srgbClr val="F2B705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668512" y="2084831"/>
            <a:ext cx="1371600" cy="1371600"/>
          </a:xfrm>
          <a:prstGeom prst="ellipse">
            <a:avLst/>
          </a:prstGeom>
          <a:solidFill>
            <a:srgbClr val="003A70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325880"/>
            <a:ext cx="4014561" cy="186717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6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GMT TIM</a:t>
            </a:r>
          </a:p>
          <a:p>
            <a:pPr>
              <a:spcBef>
                <a:spcPts val="800"/>
              </a:spcBef>
              <a:defRPr sz="2800">
                <a:solidFill>
                  <a:srgbClr val="F2B705"/>
                </a:solidFill>
              </a:defRPr>
            </a:pPr>
            <a:r>
              <a:rPr dirty="0" err="1"/>
              <a:t>Zajedno</a:t>
            </a:r>
            <a:r>
              <a:rPr dirty="0"/>
              <a:t> za </a:t>
            </a:r>
            <a:r>
              <a:rPr dirty="0" err="1"/>
              <a:t>snažnije</a:t>
            </a:r>
            <a:r>
              <a:rPr dirty="0"/>
              <a:t> </a:t>
            </a:r>
            <a:r>
              <a:rPr dirty="0" err="1"/>
              <a:t>Lionse</a:t>
            </a:r>
            <a:endParaRPr dirty="0"/>
          </a:p>
          <a:p>
            <a:pPr>
              <a:spcBef>
                <a:spcPts val="2000"/>
              </a:spcBef>
              <a:defRPr sz="1800">
                <a:solidFill>
                  <a:srgbClr val="FFFFFF"/>
                </a:solidFill>
              </a:defRPr>
            </a:pPr>
            <a:r>
              <a:rPr dirty="0" err="1"/>
              <a:t>Četiri</a:t>
            </a:r>
            <a:r>
              <a:rPr dirty="0"/>
              <a:t> </a:t>
            </a:r>
            <a:r>
              <a:rPr dirty="0" err="1"/>
              <a:t>regije</a:t>
            </a:r>
            <a:r>
              <a:rPr dirty="0"/>
              <a:t>. Jedan </a:t>
            </a:r>
            <a:r>
              <a:rPr dirty="0" err="1"/>
              <a:t>tim.</a:t>
            </a:r>
            <a:r>
              <a:rPr dirty="0"/>
              <a:t> Jedan </a:t>
            </a:r>
            <a:r>
              <a:rPr dirty="0" err="1"/>
              <a:t>cilj</a:t>
            </a:r>
            <a:r>
              <a:rPr dirty="0"/>
              <a:t>.</a:t>
            </a:r>
            <a:endParaRPr lang="hr-HR" dirty="0"/>
          </a:p>
        </p:txBody>
      </p:sp>
      <p:sp>
        <p:nvSpPr>
          <p:cNvPr id="6" name="Rectangle 5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247120" y="633679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D2A56E1A-1E5D-4EAF-5C85-07CE55011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651" y="6245987"/>
            <a:ext cx="3783676" cy="365125"/>
          </a:xfrm>
        </p:spPr>
        <p:txBody>
          <a:bodyPr/>
          <a:lstStyle/>
          <a:p>
            <a:r>
              <a:rPr lang="en-US" dirty="0"/>
              <a:t>GMT </a:t>
            </a:r>
            <a:r>
              <a:rPr lang="hr-HR" dirty="0"/>
              <a:t>k</a:t>
            </a:r>
            <a:r>
              <a:rPr lang="en-US" dirty="0"/>
              <a:t>o</a:t>
            </a:r>
            <a:r>
              <a:rPr lang="hr-HR" dirty="0"/>
              <a:t>o</a:t>
            </a:r>
            <a:r>
              <a:rPr lang="en-US" dirty="0" err="1"/>
              <a:t>rdinator</a:t>
            </a:r>
            <a:r>
              <a:rPr lang="en-US" dirty="0"/>
              <a:t> / Dejan Vapski / 19.09.2026.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03A70"/>
                </a:solidFill>
                <a:latin typeface="Aptos Display"/>
              </a:defRPr>
            </a:pPr>
            <a:r>
              <a:t>WHY — Stanje članstva po klubovima, District 126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7" y="749808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6B7886"/>
                </a:solidFill>
                <a:latin typeface="Aptos"/>
              </a:defRPr>
            </a:pPr>
            <a:r>
              <a:t>Club Health Assessment kroz kolovoz 2026.  •  Crveno = klubovi s manje od 15 aktivnih članova.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143000"/>
            <a:ext cx="2514600" cy="658368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003A70"/>
                </a:solidFill>
              </a:defRPr>
            </a:pPr>
            <a:r>
              <a:t>57</a:t>
            </a:r>
          </a:p>
          <a:p>
            <a:pPr algn="ctr">
              <a:defRPr sz="950">
                <a:solidFill>
                  <a:srgbClr val="6B7886"/>
                </a:solidFill>
              </a:defRPr>
            </a:pPr>
            <a:r>
              <a:t>klubova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64992" y="1143000"/>
            <a:ext cx="2514600" cy="658368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003A70"/>
                </a:solidFill>
              </a:defRPr>
            </a:pPr>
            <a:r>
              <a:t>1.099</a:t>
            </a:r>
          </a:p>
          <a:p>
            <a:pPr algn="ctr">
              <a:defRPr sz="950">
                <a:solidFill>
                  <a:srgbClr val="6B7886"/>
                </a:solidFill>
              </a:defRPr>
            </a:pPr>
            <a:r>
              <a:t>članova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81344" y="1143000"/>
            <a:ext cx="2514600" cy="658368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003A70"/>
                </a:solidFill>
              </a:defRPr>
            </a:pPr>
            <a:r>
              <a:t>19</a:t>
            </a:r>
          </a:p>
          <a:p>
            <a:pPr algn="ctr">
              <a:defRPr sz="950">
                <a:solidFill>
                  <a:srgbClr val="6B7886"/>
                </a:solidFill>
              </a:defRPr>
            </a:pPr>
            <a:r>
              <a:t>prosjek po klubu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997696" y="1143000"/>
            <a:ext cx="2514600" cy="658368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003A70"/>
                </a:solidFill>
              </a:defRPr>
            </a:pPr>
            <a:r>
              <a:t>46%</a:t>
            </a:r>
          </a:p>
          <a:p>
            <a:pPr algn="ctr">
              <a:defRPr sz="950">
                <a:solidFill>
                  <a:srgbClr val="6B7886"/>
                </a:solidFill>
              </a:defRPr>
            </a:pPr>
            <a:r>
              <a:t>klubova &lt; 20 članova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828800"/>
            <a:ext cx="5257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 b="1">
                <a:solidFill>
                  <a:srgbClr val="6B7886"/>
                </a:solidFill>
              </a:defRPr>
            </a:pPr>
            <a:r>
              <a:t>KLUB        BROJ ČLANOVA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93392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Metkovic Narona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51760" y="2025396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651760" y="2025396"/>
            <a:ext cx="148281" cy="77724"/>
          </a:xfrm>
          <a:prstGeom prst="rect">
            <a:avLst/>
          </a:prstGeom>
          <a:solidFill>
            <a:srgbClr val="C9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468112" y="1988820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C93232"/>
                </a:solidFill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141524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Delnice G. Kotar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51760" y="2173528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2651760" y="2173528"/>
            <a:ext cx="222421" cy="77724"/>
          </a:xfrm>
          <a:prstGeom prst="rect">
            <a:avLst/>
          </a:prstGeom>
          <a:solidFill>
            <a:srgbClr val="C9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468112" y="2136952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C93232"/>
                </a:solidFill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289657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VUKOVAR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51760" y="2321661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2651760" y="2321661"/>
            <a:ext cx="444843" cy="77724"/>
          </a:xfrm>
          <a:prstGeom prst="rect">
            <a:avLst/>
          </a:prstGeom>
          <a:solidFill>
            <a:srgbClr val="C9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68112" y="2285085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C93232"/>
                </a:solidFill>
              </a:defRPr>
            </a:pPr>
            <a: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437790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BELI MANASTIR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651760" y="2469794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2651760" y="2469794"/>
            <a:ext cx="518983" cy="77724"/>
          </a:xfrm>
          <a:prstGeom prst="rect">
            <a:avLst/>
          </a:prstGeom>
          <a:solidFill>
            <a:srgbClr val="C9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468112" y="2433218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C93232"/>
                </a:solidFill>
              </a:defRPr>
            </a:pPr>
            <a:r>
              <a:t>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2585923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Novigrad Parone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760" y="2617927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2651760" y="2617927"/>
            <a:ext cx="741405" cy="77724"/>
          </a:xfrm>
          <a:prstGeom prst="rect">
            <a:avLst/>
          </a:prstGeom>
          <a:solidFill>
            <a:srgbClr val="C9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468112" y="2581351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C93232"/>
                </a:solidFill>
              </a:defRPr>
            </a:pPr>
            <a:r>
              <a:t>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2734056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POPOVACA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651760" y="2766060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2651760" y="2766060"/>
            <a:ext cx="815545" cy="77724"/>
          </a:xfrm>
          <a:prstGeom prst="rect">
            <a:avLst/>
          </a:prstGeom>
          <a:solidFill>
            <a:srgbClr val="C9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468112" y="2729484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C93232"/>
                </a:solidFill>
              </a:defRPr>
            </a:pPr>
            <a:r>
              <a:t>11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2882188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RIJEKA SUSAK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651760" y="2914192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2651760" y="2914192"/>
            <a:ext cx="815545" cy="77724"/>
          </a:xfrm>
          <a:prstGeom prst="rect">
            <a:avLst/>
          </a:prstGeom>
          <a:solidFill>
            <a:srgbClr val="C9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5468112" y="2877616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C93232"/>
                </a:solidFill>
              </a:defRPr>
            </a:pPr>
            <a:r>
              <a:t>11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3030321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SAMOBOR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651760" y="3062325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2651760" y="3062325"/>
            <a:ext cx="889686" cy="77724"/>
          </a:xfrm>
          <a:prstGeom prst="rect">
            <a:avLst/>
          </a:prstGeom>
          <a:solidFill>
            <a:srgbClr val="C9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5468112" y="3025749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C93232"/>
                </a:solidFill>
              </a:defRPr>
            </a:pPr>
            <a:r>
              <a:t>12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920" y="3178454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Zagreb S. Penkala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651760" y="3210458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2651760" y="3210458"/>
            <a:ext cx="889686" cy="77724"/>
          </a:xfrm>
          <a:prstGeom prst="rect">
            <a:avLst/>
          </a:prstGeom>
          <a:solidFill>
            <a:srgbClr val="C9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5468112" y="3173882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C93232"/>
                </a:solidFill>
              </a:defRPr>
            </a:pPr>
            <a:r>
              <a:t>12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2920" y="3326587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DONJI MIHOLJAC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651760" y="3358591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2651760" y="3358591"/>
            <a:ext cx="963827" cy="77724"/>
          </a:xfrm>
          <a:prstGeom prst="rect">
            <a:avLst/>
          </a:prstGeom>
          <a:solidFill>
            <a:srgbClr val="C9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5468112" y="3322015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C93232"/>
                </a:solidFill>
              </a:defRPr>
            </a:pPr>
            <a:r>
              <a:t>13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2920" y="3474720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NASICE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651760" y="3506724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2651760" y="3506724"/>
            <a:ext cx="963827" cy="77724"/>
          </a:xfrm>
          <a:prstGeom prst="rect">
            <a:avLst/>
          </a:prstGeom>
          <a:solidFill>
            <a:srgbClr val="C9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5468112" y="3470148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C93232"/>
                </a:solidFill>
              </a:defRPr>
            </a:pPr>
            <a:r>
              <a:t>13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02920" y="3622852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VALPOVO BELISCE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651760" y="3654856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2651760" y="3654856"/>
            <a:ext cx="963827" cy="77724"/>
          </a:xfrm>
          <a:prstGeom prst="rect">
            <a:avLst/>
          </a:prstGeom>
          <a:solidFill>
            <a:srgbClr val="C9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5468112" y="3618280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C93232"/>
                </a:solidFill>
              </a:defRPr>
            </a:pPr>
            <a:r>
              <a:t>13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02920" y="3770985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PULA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651760" y="3802989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2651760" y="3802989"/>
            <a:ext cx="1037967" cy="77724"/>
          </a:xfrm>
          <a:prstGeom prst="rect">
            <a:avLst/>
          </a:prstGeom>
          <a:solidFill>
            <a:srgbClr val="C9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5468112" y="3766413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C93232"/>
                </a:solidFill>
              </a:defRPr>
            </a:pPr>
            <a:r>
              <a:t>14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02920" y="3919118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TROGIR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651760" y="3951122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2651760" y="3951122"/>
            <a:ext cx="1037967" cy="77724"/>
          </a:xfrm>
          <a:prstGeom prst="rect">
            <a:avLst/>
          </a:prstGeom>
          <a:solidFill>
            <a:srgbClr val="C9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5468112" y="3914546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C93232"/>
                </a:solidFill>
              </a:defRPr>
            </a:pPr>
            <a:r>
              <a:t>14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02920" y="4067251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VINKOVCI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651760" y="4099255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2651760" y="4099255"/>
            <a:ext cx="1037967" cy="77724"/>
          </a:xfrm>
          <a:prstGeom prst="rect">
            <a:avLst/>
          </a:prstGeom>
          <a:solidFill>
            <a:srgbClr val="C9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5468112" y="4062679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C93232"/>
                </a:solidFill>
              </a:defRPr>
            </a:pPr>
            <a:r>
              <a:t>14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02920" y="4215384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DAKOVO BUGA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651760" y="4247388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2651760" y="4247388"/>
            <a:ext cx="1112108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5468112" y="4210812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15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02920" y="4363516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KONTESA NERA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651760" y="4395520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2651760" y="4395520"/>
            <a:ext cx="1112108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5468112" y="4358944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15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02920" y="4511649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Ogulin - Frankopan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651760" y="4543653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2651760" y="4543653"/>
            <a:ext cx="1112108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5468112" y="4507077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15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02920" y="4659782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SLATINA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651760" y="4691786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82"/>
          <p:cNvSpPr/>
          <p:nvPr/>
        </p:nvSpPr>
        <p:spPr>
          <a:xfrm>
            <a:off x="2651760" y="4691786"/>
            <a:ext cx="1112108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5468112" y="4655210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15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02920" y="4807915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SIBENIK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651760" y="4839919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2651760" y="4839919"/>
            <a:ext cx="1186248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/>
          <p:cNvSpPr txBox="1"/>
          <p:nvPr/>
        </p:nvSpPr>
        <p:spPr>
          <a:xfrm>
            <a:off x="5468112" y="4803343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16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02920" y="4956048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SLAVONSKI BROD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651760" y="4988052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2651760" y="4988052"/>
            <a:ext cx="1260389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/>
          <p:cNvSpPr txBox="1"/>
          <p:nvPr/>
        </p:nvSpPr>
        <p:spPr>
          <a:xfrm>
            <a:off x="5468112" y="4951476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17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02920" y="5104180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ZAGREB GRIC</a:t>
            </a:r>
          </a:p>
        </p:txBody>
      </p:sp>
      <p:sp>
        <p:nvSpPr>
          <p:cNvPr id="94" name="Rectangle 93"/>
          <p:cNvSpPr/>
          <p:nvPr/>
        </p:nvSpPr>
        <p:spPr>
          <a:xfrm>
            <a:off x="2651760" y="5136184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ectangle 94"/>
          <p:cNvSpPr/>
          <p:nvPr/>
        </p:nvSpPr>
        <p:spPr>
          <a:xfrm>
            <a:off x="2651760" y="5136184"/>
            <a:ext cx="1260389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TextBox 95"/>
          <p:cNvSpPr txBox="1"/>
          <p:nvPr/>
        </p:nvSpPr>
        <p:spPr>
          <a:xfrm>
            <a:off x="5468112" y="5099608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17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502920" y="5252313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RIJEKA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651760" y="5284317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ectangle 98"/>
          <p:cNvSpPr/>
          <p:nvPr/>
        </p:nvSpPr>
        <p:spPr>
          <a:xfrm>
            <a:off x="2651760" y="5284317"/>
            <a:ext cx="1334529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TextBox 99"/>
          <p:cNvSpPr txBox="1"/>
          <p:nvPr/>
        </p:nvSpPr>
        <p:spPr>
          <a:xfrm>
            <a:off x="5468112" y="5247741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18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02920" y="5400446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SOLIN SALONA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2651760" y="5432450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102"/>
          <p:cNvSpPr/>
          <p:nvPr/>
        </p:nvSpPr>
        <p:spPr>
          <a:xfrm>
            <a:off x="2651760" y="5432450"/>
            <a:ext cx="1408670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TextBox 103"/>
          <p:cNvSpPr txBox="1"/>
          <p:nvPr/>
        </p:nvSpPr>
        <p:spPr>
          <a:xfrm>
            <a:off x="5468112" y="5395874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19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02920" y="5548579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ZADAR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2651760" y="5580583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ectangle 106"/>
          <p:cNvSpPr/>
          <p:nvPr/>
        </p:nvSpPr>
        <p:spPr>
          <a:xfrm>
            <a:off x="2651760" y="5580583"/>
            <a:ext cx="1408670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TextBox 107"/>
          <p:cNvSpPr txBox="1"/>
          <p:nvPr/>
        </p:nvSpPr>
        <p:spPr>
          <a:xfrm>
            <a:off x="5468112" y="5544007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19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02920" y="5696712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ZAGORJE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2651760" y="5728716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Rectangle 110"/>
          <p:cNvSpPr/>
          <p:nvPr/>
        </p:nvSpPr>
        <p:spPr>
          <a:xfrm>
            <a:off x="2651760" y="5728716"/>
            <a:ext cx="1408670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TextBox 111"/>
          <p:cNvSpPr txBox="1"/>
          <p:nvPr/>
        </p:nvSpPr>
        <p:spPr>
          <a:xfrm>
            <a:off x="5468112" y="5692140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19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502920" y="5844844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DAKOVO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2651760" y="5876848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Rectangle 114"/>
          <p:cNvSpPr/>
          <p:nvPr/>
        </p:nvSpPr>
        <p:spPr>
          <a:xfrm>
            <a:off x="2651760" y="5876848"/>
            <a:ext cx="1482810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TextBox 115"/>
          <p:cNvSpPr txBox="1"/>
          <p:nvPr/>
        </p:nvSpPr>
        <p:spPr>
          <a:xfrm>
            <a:off x="5468112" y="5840272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20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502920" y="5992977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LOVRAN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2651760" y="6024981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9" name="Rectangle 118"/>
          <p:cNvSpPr/>
          <p:nvPr/>
        </p:nvSpPr>
        <p:spPr>
          <a:xfrm>
            <a:off x="2651760" y="6024981"/>
            <a:ext cx="1482810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TextBox 119"/>
          <p:cNvSpPr txBox="1"/>
          <p:nvPr/>
        </p:nvSpPr>
        <p:spPr>
          <a:xfrm>
            <a:off x="5468112" y="5988405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20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02920" y="6141110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OSIJEK DRAVA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2651760" y="6173114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3" name="Rectangle 122"/>
          <p:cNvSpPr/>
          <p:nvPr/>
        </p:nvSpPr>
        <p:spPr>
          <a:xfrm>
            <a:off x="2651760" y="6173114"/>
            <a:ext cx="1482810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TextBox 123"/>
          <p:cNvSpPr txBox="1"/>
          <p:nvPr/>
        </p:nvSpPr>
        <p:spPr>
          <a:xfrm>
            <a:off x="5468112" y="6136538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20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6355080" y="1828800"/>
            <a:ext cx="5257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 b="1">
                <a:solidFill>
                  <a:srgbClr val="6B7886"/>
                </a:solidFill>
              </a:defRPr>
            </a:pPr>
            <a:r>
              <a:t>KLUB        BROJ ČLANOVA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6355080" y="1993392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OSIJEK GEA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8503920" y="2025396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Rectangle 127"/>
          <p:cNvSpPr/>
          <p:nvPr/>
        </p:nvSpPr>
        <p:spPr>
          <a:xfrm>
            <a:off x="8503920" y="2025396"/>
            <a:ext cx="1482810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9" name="TextBox 128"/>
          <p:cNvSpPr txBox="1"/>
          <p:nvPr/>
        </p:nvSpPr>
        <p:spPr>
          <a:xfrm>
            <a:off x="11320272" y="1988820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20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355080" y="2141524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OSIJEK WALDINGER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8503920" y="2173528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2" name="Rectangle 131"/>
          <p:cNvSpPr/>
          <p:nvPr/>
        </p:nvSpPr>
        <p:spPr>
          <a:xfrm>
            <a:off x="8503920" y="2173528"/>
            <a:ext cx="1482810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3" name="TextBox 132"/>
          <p:cNvSpPr txBox="1"/>
          <p:nvPr/>
        </p:nvSpPr>
        <p:spPr>
          <a:xfrm>
            <a:off x="11320272" y="2136952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20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355080" y="2289657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ZAGREB KAPTOL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8503920" y="2321661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6" name="Rectangle 135"/>
          <p:cNvSpPr/>
          <p:nvPr/>
        </p:nvSpPr>
        <p:spPr>
          <a:xfrm>
            <a:off x="8503920" y="2321661"/>
            <a:ext cx="1482810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7" name="TextBox 136"/>
          <p:cNvSpPr txBox="1"/>
          <p:nvPr/>
        </p:nvSpPr>
        <p:spPr>
          <a:xfrm>
            <a:off x="11320272" y="2285085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20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6355080" y="2437790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Bjelovar-Nasta Rojc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8503920" y="2469794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0" name="Rectangle 139"/>
          <p:cNvSpPr/>
          <p:nvPr/>
        </p:nvSpPr>
        <p:spPr>
          <a:xfrm>
            <a:off x="8503920" y="2469794"/>
            <a:ext cx="1556951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1" name="TextBox 140"/>
          <p:cNvSpPr txBox="1"/>
          <p:nvPr/>
        </p:nvSpPr>
        <p:spPr>
          <a:xfrm>
            <a:off x="11320272" y="2433218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21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6355080" y="2585923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OSIJEK MURSA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8503920" y="2617927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4" name="Rectangle 143"/>
          <p:cNvSpPr/>
          <p:nvPr/>
        </p:nvSpPr>
        <p:spPr>
          <a:xfrm>
            <a:off x="8503920" y="2617927"/>
            <a:ext cx="1556951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5" name="TextBox 144"/>
          <p:cNvSpPr txBox="1"/>
          <p:nvPr/>
        </p:nvSpPr>
        <p:spPr>
          <a:xfrm>
            <a:off x="11320272" y="2581351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21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6355080" y="2734056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Rijeka Grand Prix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8503920" y="2766060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8" name="Rectangle 147"/>
          <p:cNvSpPr/>
          <p:nvPr/>
        </p:nvSpPr>
        <p:spPr>
          <a:xfrm>
            <a:off x="8503920" y="2766060"/>
            <a:ext cx="1556951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9" name="TextBox 148"/>
          <p:cNvSpPr txBox="1"/>
          <p:nvPr/>
        </p:nvSpPr>
        <p:spPr>
          <a:xfrm>
            <a:off x="11320272" y="2729484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21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6355080" y="2882188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SIBENIK - LUCA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8503920" y="2914192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2" name="Rectangle 151"/>
          <p:cNvSpPr/>
          <p:nvPr/>
        </p:nvSpPr>
        <p:spPr>
          <a:xfrm>
            <a:off x="8503920" y="2914192"/>
            <a:ext cx="1556951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3" name="TextBox 152"/>
          <p:cNvSpPr txBox="1"/>
          <p:nvPr/>
        </p:nvSpPr>
        <p:spPr>
          <a:xfrm>
            <a:off x="11320272" y="2877616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21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6355080" y="3030321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SPLIT DIOKLECIJAN</a:t>
            </a:r>
          </a:p>
        </p:txBody>
      </p:sp>
      <p:sp>
        <p:nvSpPr>
          <p:cNvPr id="155" name="Rectangle 154"/>
          <p:cNvSpPr/>
          <p:nvPr/>
        </p:nvSpPr>
        <p:spPr>
          <a:xfrm>
            <a:off x="8503920" y="3062325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6" name="Rectangle 155"/>
          <p:cNvSpPr/>
          <p:nvPr/>
        </p:nvSpPr>
        <p:spPr>
          <a:xfrm>
            <a:off x="8503920" y="3062325"/>
            <a:ext cx="1556951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7" name="TextBox 156"/>
          <p:cNvSpPr txBox="1"/>
          <p:nvPr/>
        </p:nvSpPr>
        <p:spPr>
          <a:xfrm>
            <a:off x="11320272" y="3025749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6355080" y="3178454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ZAGREB AGRAM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8503920" y="3210458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0" name="Rectangle 159"/>
          <p:cNvSpPr/>
          <p:nvPr/>
        </p:nvSpPr>
        <p:spPr>
          <a:xfrm>
            <a:off x="8503920" y="3210458"/>
            <a:ext cx="1556951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1" name="TextBox 160"/>
          <p:cNvSpPr txBox="1"/>
          <p:nvPr/>
        </p:nvSpPr>
        <p:spPr>
          <a:xfrm>
            <a:off x="11320272" y="3173882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21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6355080" y="3326587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NOVIGRAD</a:t>
            </a:r>
          </a:p>
        </p:txBody>
      </p:sp>
      <p:sp>
        <p:nvSpPr>
          <p:cNvPr id="163" name="Rectangle 162"/>
          <p:cNvSpPr/>
          <p:nvPr/>
        </p:nvSpPr>
        <p:spPr>
          <a:xfrm>
            <a:off x="8503920" y="3358591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4" name="Rectangle 163"/>
          <p:cNvSpPr/>
          <p:nvPr/>
        </p:nvSpPr>
        <p:spPr>
          <a:xfrm>
            <a:off x="8503920" y="3358591"/>
            <a:ext cx="1631091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5" name="TextBox 164"/>
          <p:cNvSpPr txBox="1"/>
          <p:nvPr/>
        </p:nvSpPr>
        <p:spPr>
          <a:xfrm>
            <a:off x="11320272" y="3322015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22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6355080" y="3474720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OSIJEK-KUNA NC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8503920" y="3506724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8" name="Rectangle 167"/>
          <p:cNvSpPr/>
          <p:nvPr/>
        </p:nvSpPr>
        <p:spPr>
          <a:xfrm>
            <a:off x="8503920" y="3506724"/>
            <a:ext cx="1631091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9" name="TextBox 168"/>
          <p:cNvSpPr txBox="1"/>
          <p:nvPr/>
        </p:nvSpPr>
        <p:spPr>
          <a:xfrm>
            <a:off x="11320272" y="3470148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22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6355080" y="3622852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Virtual Croatia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8503920" y="3654856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2" name="Rectangle 171"/>
          <p:cNvSpPr/>
          <p:nvPr/>
        </p:nvSpPr>
        <p:spPr>
          <a:xfrm>
            <a:off x="8503920" y="3654856"/>
            <a:ext cx="1631091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3" name="TextBox 172"/>
          <p:cNvSpPr txBox="1"/>
          <p:nvPr/>
        </p:nvSpPr>
        <p:spPr>
          <a:xfrm>
            <a:off x="11320272" y="3618280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22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6355080" y="3770985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ZAGREB ZRINJEVAC</a:t>
            </a:r>
          </a:p>
        </p:txBody>
      </p:sp>
      <p:sp>
        <p:nvSpPr>
          <p:cNvPr id="175" name="Rectangle 174"/>
          <p:cNvSpPr/>
          <p:nvPr/>
        </p:nvSpPr>
        <p:spPr>
          <a:xfrm>
            <a:off x="8503920" y="3802989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6" name="Rectangle 175"/>
          <p:cNvSpPr/>
          <p:nvPr/>
        </p:nvSpPr>
        <p:spPr>
          <a:xfrm>
            <a:off x="8503920" y="3802989"/>
            <a:ext cx="1631091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7" name="TextBox 176"/>
          <p:cNvSpPr txBox="1"/>
          <p:nvPr/>
        </p:nvSpPr>
        <p:spPr>
          <a:xfrm>
            <a:off x="11320272" y="3766413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22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6355080" y="3919118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CAKOVEC</a:t>
            </a:r>
          </a:p>
        </p:txBody>
      </p:sp>
      <p:sp>
        <p:nvSpPr>
          <p:cNvPr id="179" name="Rectangle 178"/>
          <p:cNvSpPr/>
          <p:nvPr/>
        </p:nvSpPr>
        <p:spPr>
          <a:xfrm>
            <a:off x="8503920" y="3951122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0" name="Rectangle 179"/>
          <p:cNvSpPr/>
          <p:nvPr/>
        </p:nvSpPr>
        <p:spPr>
          <a:xfrm>
            <a:off x="8503920" y="3951122"/>
            <a:ext cx="1705232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1" name="TextBox 180"/>
          <p:cNvSpPr txBox="1"/>
          <p:nvPr/>
        </p:nvSpPr>
        <p:spPr>
          <a:xfrm>
            <a:off x="11320272" y="3914546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23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6355080" y="4067251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Zagreb Meridijan</a:t>
            </a:r>
          </a:p>
        </p:txBody>
      </p:sp>
      <p:sp>
        <p:nvSpPr>
          <p:cNvPr id="183" name="Rectangle 182"/>
          <p:cNvSpPr/>
          <p:nvPr/>
        </p:nvSpPr>
        <p:spPr>
          <a:xfrm>
            <a:off x="8503920" y="4099255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4" name="Rectangle 183"/>
          <p:cNvSpPr/>
          <p:nvPr/>
        </p:nvSpPr>
        <p:spPr>
          <a:xfrm>
            <a:off x="8503920" y="4099255"/>
            <a:ext cx="1705232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5" name="TextBox 184"/>
          <p:cNvSpPr txBox="1"/>
          <p:nvPr/>
        </p:nvSpPr>
        <p:spPr>
          <a:xfrm>
            <a:off x="11320272" y="4062679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23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6355080" y="4215384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OSIJEK</a:t>
            </a:r>
          </a:p>
        </p:txBody>
      </p:sp>
      <p:sp>
        <p:nvSpPr>
          <p:cNvPr id="187" name="Rectangle 186"/>
          <p:cNvSpPr/>
          <p:nvPr/>
        </p:nvSpPr>
        <p:spPr>
          <a:xfrm>
            <a:off x="8503920" y="4247388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8" name="Rectangle 187"/>
          <p:cNvSpPr/>
          <p:nvPr/>
        </p:nvSpPr>
        <p:spPr>
          <a:xfrm>
            <a:off x="8503920" y="4247388"/>
            <a:ext cx="1779372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9" name="TextBox 188"/>
          <p:cNvSpPr txBox="1"/>
          <p:nvPr/>
        </p:nvSpPr>
        <p:spPr>
          <a:xfrm>
            <a:off x="11320272" y="4210812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24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6355080" y="4363516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VARAZDIN</a:t>
            </a:r>
          </a:p>
        </p:txBody>
      </p:sp>
      <p:sp>
        <p:nvSpPr>
          <p:cNvPr id="191" name="Rectangle 190"/>
          <p:cNvSpPr/>
          <p:nvPr/>
        </p:nvSpPr>
        <p:spPr>
          <a:xfrm>
            <a:off x="8503920" y="4395520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2" name="Rectangle 191"/>
          <p:cNvSpPr/>
          <p:nvPr/>
        </p:nvSpPr>
        <p:spPr>
          <a:xfrm>
            <a:off x="8503920" y="4395520"/>
            <a:ext cx="1853513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3" name="TextBox 192"/>
          <p:cNvSpPr txBox="1"/>
          <p:nvPr/>
        </p:nvSpPr>
        <p:spPr>
          <a:xfrm>
            <a:off x="11320272" y="4358944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25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6355080" y="4511649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Zagreb - Slava Raskaj</a:t>
            </a:r>
          </a:p>
        </p:txBody>
      </p:sp>
      <p:sp>
        <p:nvSpPr>
          <p:cNvPr id="195" name="Rectangle 194"/>
          <p:cNvSpPr/>
          <p:nvPr/>
        </p:nvSpPr>
        <p:spPr>
          <a:xfrm>
            <a:off x="8503920" y="4543653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6" name="Rectangle 195"/>
          <p:cNvSpPr/>
          <p:nvPr/>
        </p:nvSpPr>
        <p:spPr>
          <a:xfrm>
            <a:off x="8503920" y="4543653"/>
            <a:ext cx="1853513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7" name="TextBox 196"/>
          <p:cNvSpPr txBox="1"/>
          <p:nvPr/>
        </p:nvSpPr>
        <p:spPr>
          <a:xfrm>
            <a:off x="11320272" y="4507077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25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6355080" y="4659782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BRODANKA</a:t>
            </a:r>
          </a:p>
        </p:txBody>
      </p:sp>
      <p:sp>
        <p:nvSpPr>
          <p:cNvPr id="199" name="Rectangle 198"/>
          <p:cNvSpPr/>
          <p:nvPr/>
        </p:nvSpPr>
        <p:spPr>
          <a:xfrm>
            <a:off x="8503920" y="4691786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0" name="Rectangle 199"/>
          <p:cNvSpPr/>
          <p:nvPr/>
        </p:nvSpPr>
        <p:spPr>
          <a:xfrm>
            <a:off x="8503920" y="4691786"/>
            <a:ext cx="1927654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1" name="TextBox 200"/>
          <p:cNvSpPr txBox="1"/>
          <p:nvPr/>
        </p:nvSpPr>
        <p:spPr>
          <a:xfrm>
            <a:off x="11320272" y="4655210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26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6355080" y="4807915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OPATIJA</a:t>
            </a:r>
          </a:p>
        </p:txBody>
      </p:sp>
      <p:sp>
        <p:nvSpPr>
          <p:cNvPr id="203" name="Rectangle 202"/>
          <p:cNvSpPr/>
          <p:nvPr/>
        </p:nvSpPr>
        <p:spPr>
          <a:xfrm>
            <a:off x="8503920" y="4839919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4" name="Rectangle 203"/>
          <p:cNvSpPr/>
          <p:nvPr/>
        </p:nvSpPr>
        <p:spPr>
          <a:xfrm>
            <a:off x="8503920" y="4839919"/>
            <a:ext cx="1927654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5" name="TextBox 204"/>
          <p:cNvSpPr txBox="1"/>
          <p:nvPr/>
        </p:nvSpPr>
        <p:spPr>
          <a:xfrm>
            <a:off x="11320272" y="4803343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26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6355080" y="4956048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SPLIT</a:t>
            </a:r>
          </a:p>
        </p:txBody>
      </p:sp>
      <p:sp>
        <p:nvSpPr>
          <p:cNvPr id="207" name="Rectangle 206"/>
          <p:cNvSpPr/>
          <p:nvPr/>
        </p:nvSpPr>
        <p:spPr>
          <a:xfrm>
            <a:off x="8503920" y="4988052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8" name="Rectangle 207"/>
          <p:cNvSpPr/>
          <p:nvPr/>
        </p:nvSpPr>
        <p:spPr>
          <a:xfrm>
            <a:off x="8503920" y="4988052"/>
            <a:ext cx="1927654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9" name="TextBox 208"/>
          <p:cNvSpPr txBox="1"/>
          <p:nvPr/>
        </p:nvSpPr>
        <p:spPr>
          <a:xfrm>
            <a:off x="11320272" y="4951476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26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6355080" y="5104180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VARAZDIN MILLENNIUM</a:t>
            </a:r>
          </a:p>
        </p:txBody>
      </p:sp>
      <p:sp>
        <p:nvSpPr>
          <p:cNvPr id="211" name="Rectangle 210"/>
          <p:cNvSpPr/>
          <p:nvPr/>
        </p:nvSpPr>
        <p:spPr>
          <a:xfrm>
            <a:off x="8503920" y="5136184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2" name="Rectangle 211"/>
          <p:cNvSpPr/>
          <p:nvPr/>
        </p:nvSpPr>
        <p:spPr>
          <a:xfrm>
            <a:off x="8503920" y="5136184"/>
            <a:ext cx="2150075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3" name="TextBox 212"/>
          <p:cNvSpPr txBox="1"/>
          <p:nvPr/>
        </p:nvSpPr>
        <p:spPr>
          <a:xfrm>
            <a:off x="11320272" y="5099608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29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6355080" y="5252313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RIJEKA KORZO</a:t>
            </a:r>
          </a:p>
        </p:txBody>
      </p:sp>
      <p:sp>
        <p:nvSpPr>
          <p:cNvPr id="215" name="Rectangle 214"/>
          <p:cNvSpPr/>
          <p:nvPr/>
        </p:nvSpPr>
        <p:spPr>
          <a:xfrm>
            <a:off x="8503920" y="5284317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6" name="Rectangle 215"/>
          <p:cNvSpPr/>
          <p:nvPr/>
        </p:nvSpPr>
        <p:spPr>
          <a:xfrm>
            <a:off x="8503920" y="5284317"/>
            <a:ext cx="2224216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7" name="TextBox 216"/>
          <p:cNvSpPr txBox="1"/>
          <p:nvPr/>
        </p:nvSpPr>
        <p:spPr>
          <a:xfrm>
            <a:off x="11320272" y="5247741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30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6355080" y="5400446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ZAGREB</a:t>
            </a:r>
          </a:p>
        </p:txBody>
      </p:sp>
      <p:sp>
        <p:nvSpPr>
          <p:cNvPr id="219" name="Rectangle 218"/>
          <p:cNvSpPr/>
          <p:nvPr/>
        </p:nvSpPr>
        <p:spPr>
          <a:xfrm>
            <a:off x="8503920" y="5432450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0" name="Rectangle 219"/>
          <p:cNvSpPr/>
          <p:nvPr/>
        </p:nvSpPr>
        <p:spPr>
          <a:xfrm>
            <a:off x="8503920" y="5432450"/>
            <a:ext cx="2224216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1" name="TextBox 220"/>
          <p:cNvSpPr txBox="1"/>
          <p:nvPr/>
        </p:nvSpPr>
        <p:spPr>
          <a:xfrm>
            <a:off x="11320272" y="5395874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30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6355080" y="5548579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SPLIT MARJAN</a:t>
            </a:r>
          </a:p>
        </p:txBody>
      </p:sp>
      <p:sp>
        <p:nvSpPr>
          <p:cNvPr id="223" name="Rectangle 222"/>
          <p:cNvSpPr/>
          <p:nvPr/>
        </p:nvSpPr>
        <p:spPr>
          <a:xfrm>
            <a:off x="8503920" y="5580583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4" name="Rectangle 223"/>
          <p:cNvSpPr/>
          <p:nvPr/>
        </p:nvSpPr>
        <p:spPr>
          <a:xfrm>
            <a:off x="8503920" y="5580583"/>
            <a:ext cx="2372497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5" name="TextBox 224"/>
          <p:cNvSpPr txBox="1"/>
          <p:nvPr/>
        </p:nvSpPr>
        <p:spPr>
          <a:xfrm>
            <a:off x="11320272" y="5544007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32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6355080" y="5696712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POREC</a:t>
            </a:r>
          </a:p>
        </p:txBody>
      </p:sp>
      <p:sp>
        <p:nvSpPr>
          <p:cNvPr id="227" name="Rectangle 226"/>
          <p:cNvSpPr/>
          <p:nvPr/>
        </p:nvSpPr>
        <p:spPr>
          <a:xfrm>
            <a:off x="8503920" y="5728716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8" name="Rectangle 227"/>
          <p:cNvSpPr/>
          <p:nvPr/>
        </p:nvSpPr>
        <p:spPr>
          <a:xfrm>
            <a:off x="8503920" y="5728716"/>
            <a:ext cx="2520778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9" name="TextBox 228"/>
          <p:cNvSpPr txBox="1"/>
          <p:nvPr/>
        </p:nvSpPr>
        <p:spPr>
          <a:xfrm>
            <a:off x="11320272" y="5692140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34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6355080" y="5844844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DUBROVNIK-SV. VLAHO</a:t>
            </a:r>
          </a:p>
        </p:txBody>
      </p:sp>
      <p:sp>
        <p:nvSpPr>
          <p:cNvPr id="231" name="Rectangle 230"/>
          <p:cNvSpPr/>
          <p:nvPr/>
        </p:nvSpPr>
        <p:spPr>
          <a:xfrm>
            <a:off x="8503920" y="5876848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2" name="Rectangle 231"/>
          <p:cNvSpPr/>
          <p:nvPr/>
        </p:nvSpPr>
        <p:spPr>
          <a:xfrm>
            <a:off x="8503920" y="5876848"/>
            <a:ext cx="2594918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3" name="TextBox 232"/>
          <p:cNvSpPr txBox="1"/>
          <p:nvPr/>
        </p:nvSpPr>
        <p:spPr>
          <a:xfrm>
            <a:off x="11320272" y="5840272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35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6355080" y="5992977"/>
            <a:ext cx="2148840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80">
                <a:solidFill>
                  <a:srgbClr val="1E2A36"/>
                </a:solidFill>
                <a:latin typeface="Aptos"/>
              </a:defRPr>
            </a:pPr>
            <a:r>
              <a:t>Zagreb - Lenuci</a:t>
            </a:r>
          </a:p>
        </p:txBody>
      </p:sp>
      <p:sp>
        <p:nvSpPr>
          <p:cNvPr id="235" name="Rectangle 234"/>
          <p:cNvSpPr/>
          <p:nvPr/>
        </p:nvSpPr>
        <p:spPr>
          <a:xfrm>
            <a:off x="8503920" y="6024981"/>
            <a:ext cx="2743200" cy="77724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6" name="Rectangle 235"/>
          <p:cNvSpPr/>
          <p:nvPr/>
        </p:nvSpPr>
        <p:spPr>
          <a:xfrm>
            <a:off x="8503920" y="6024981"/>
            <a:ext cx="2743200" cy="77724"/>
          </a:xfrm>
          <a:prstGeom prst="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7" name="TextBox 236"/>
          <p:cNvSpPr txBox="1"/>
          <p:nvPr/>
        </p:nvSpPr>
        <p:spPr>
          <a:xfrm>
            <a:off x="11320272" y="5988405"/>
            <a:ext cx="384048" cy="1481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20" b="1">
                <a:solidFill>
                  <a:srgbClr val="003A70"/>
                </a:solidFill>
              </a:defRPr>
            </a:pPr>
            <a:r>
              <a:t>37</a:t>
            </a:r>
          </a:p>
        </p:txBody>
      </p:sp>
      <p:sp>
        <p:nvSpPr>
          <p:cNvPr id="238" name="Rounded Rectangle 237"/>
          <p:cNvSpPr/>
          <p:nvPr/>
        </p:nvSpPr>
        <p:spPr>
          <a:xfrm>
            <a:off x="617220" y="6382512"/>
            <a:ext cx="10927080" cy="228600"/>
          </a:xfrm>
          <a:prstGeom prst="roundRect">
            <a:avLst/>
          </a:prstGeom>
          <a:solidFill>
            <a:srgbClr val="003A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FFFFFF"/>
                </a:solidFill>
              </a:defRPr>
            </a:pPr>
            <a:r>
              <a:rPr dirty="0">
                <a:solidFill>
                  <a:srgbClr val="FFFF00"/>
                </a:solidFill>
              </a:rPr>
              <a:t>GMT </a:t>
            </a:r>
            <a:r>
              <a:rPr dirty="0" err="1">
                <a:solidFill>
                  <a:srgbClr val="FFFF00"/>
                </a:solidFill>
              </a:rPr>
              <a:t>fokus</a:t>
            </a:r>
            <a:r>
              <a:rPr dirty="0">
                <a:solidFill>
                  <a:srgbClr val="FFFF00"/>
                </a:solidFill>
              </a:rPr>
              <a:t>: </a:t>
            </a:r>
            <a:r>
              <a:rPr dirty="0" err="1">
                <a:solidFill>
                  <a:srgbClr val="FFFF00"/>
                </a:solidFill>
              </a:rPr>
              <a:t>ojačati</a:t>
            </a:r>
            <a:r>
              <a:rPr dirty="0">
                <a:solidFill>
                  <a:srgbClr val="FFFF00"/>
                </a:solidFill>
              </a:rPr>
              <a:t> male </a:t>
            </a:r>
            <a:r>
              <a:rPr dirty="0" err="1">
                <a:solidFill>
                  <a:srgbClr val="FFFF00"/>
                </a:solidFill>
              </a:rPr>
              <a:t>klubove</a:t>
            </a:r>
            <a:r>
              <a:rPr dirty="0">
                <a:solidFill>
                  <a:srgbClr val="FFFF00"/>
                </a:solidFill>
              </a:rPr>
              <a:t>, </a:t>
            </a:r>
            <a:r>
              <a:rPr dirty="0" err="1">
                <a:solidFill>
                  <a:srgbClr val="FFFF00"/>
                </a:solidFill>
              </a:rPr>
              <a:t>zadržati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članove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i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sustavno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graditi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rast</a:t>
            </a:r>
            <a:r>
              <a:rPr dirty="0">
                <a:solidFill>
                  <a:srgbClr val="FFFF00"/>
                </a:solidFill>
              </a:rPr>
              <a:t> u </a:t>
            </a:r>
            <a:r>
              <a:rPr dirty="0" err="1">
                <a:solidFill>
                  <a:srgbClr val="FFFF00"/>
                </a:solidFill>
              </a:rPr>
              <a:t>svim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 err="1">
                <a:solidFill>
                  <a:srgbClr val="FFFF00"/>
                </a:solidFill>
              </a:rPr>
              <a:t>regijama</a:t>
            </a:r>
            <a:r>
              <a:rPr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239" name="Rectangle 238"/>
          <p:cNvSpPr/>
          <p:nvPr/>
        </p:nvSpPr>
        <p:spPr>
          <a:xfrm>
            <a:off x="-15088" y="6662258"/>
            <a:ext cx="12191695" cy="201168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0" name="Rezervirano mjesto podnožja 239">
            <a:extLst>
              <a:ext uri="{FF2B5EF4-FFF2-40B4-BE49-F238E27FC236}">
                <a16:creationId xmlns:a16="http://schemas.microsoft.com/office/drawing/2014/main" id="{BE9D21FE-30F3-F0DC-EAF4-98A2BCC71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44516"/>
            <a:ext cx="4232564" cy="365125"/>
          </a:xfrm>
        </p:spPr>
        <p:txBody>
          <a:bodyPr/>
          <a:lstStyle/>
          <a:p>
            <a:r>
              <a:rPr lang="en-US" dirty="0"/>
              <a:t>GMT </a:t>
            </a:r>
            <a:r>
              <a:rPr lang="en-US" dirty="0" err="1"/>
              <a:t>koordinator</a:t>
            </a:r>
            <a:r>
              <a:rPr lang="en-US" dirty="0"/>
              <a:t> / Dejan Vapski / 19.09.2026.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A70"/>
                </a:solidFill>
                <a:latin typeface="Aptos Display"/>
              </a:defRPr>
            </a:pPr>
            <a:r>
              <a:t>WHY — Zašto stvaramo GMT tim?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078992"/>
            <a:ext cx="10515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B7886"/>
                </a:solidFill>
                <a:latin typeface="Aptos"/>
              </a:defRPr>
            </a:pPr>
            <a:r>
              <a:t>Počinjemo od svrhe: što želimo promijeniti i zašto je to važno.</a:t>
            </a:r>
          </a:p>
        </p:txBody>
      </p:sp>
      <p:sp>
        <p:nvSpPr>
          <p:cNvPr id="4" name="Oval 3"/>
          <p:cNvSpPr/>
          <p:nvPr/>
        </p:nvSpPr>
        <p:spPr>
          <a:xfrm>
            <a:off x="822960" y="1600200"/>
            <a:ext cx="2743200" cy="2743200"/>
          </a:xfrm>
          <a:prstGeom prst="ellipse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34440" y="2331720"/>
            <a:ext cx="192024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solidFill>
                  <a:srgbClr val="003A70"/>
                </a:solidFill>
              </a:defRPr>
            </a:pPr>
            <a:r>
              <a:t>WHY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60520" y="1554480"/>
            <a:ext cx="713232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1E2A36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Ojačati</a:t>
            </a:r>
            <a:r>
              <a:rPr dirty="0"/>
              <a:t> </a:t>
            </a:r>
            <a:r>
              <a:rPr dirty="0" err="1"/>
              <a:t>članstvo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vitalnost</a:t>
            </a:r>
            <a:r>
              <a:rPr dirty="0"/>
              <a:t> Lions </a:t>
            </a:r>
            <a:r>
              <a:rPr dirty="0" err="1"/>
              <a:t>klubova</a:t>
            </a:r>
            <a:endParaRPr dirty="0"/>
          </a:p>
          <a:p>
            <a:pPr>
              <a:spcAft>
                <a:spcPts val="1300"/>
              </a:spcAft>
              <a:defRPr sz="1900">
                <a:solidFill>
                  <a:srgbClr val="1E2A36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Klubovima</a:t>
            </a:r>
            <a:r>
              <a:rPr dirty="0"/>
              <a:t> </a:t>
            </a:r>
            <a:r>
              <a:rPr dirty="0" err="1"/>
              <a:t>pružiti</a:t>
            </a:r>
            <a:r>
              <a:rPr dirty="0"/>
              <a:t> </a:t>
            </a:r>
            <a:r>
              <a:rPr dirty="0" err="1"/>
              <a:t>konkretnu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pravovremenu</a:t>
            </a:r>
            <a:r>
              <a:rPr dirty="0"/>
              <a:t> </a:t>
            </a:r>
            <a:r>
              <a:rPr dirty="0" err="1"/>
              <a:t>podršku</a:t>
            </a:r>
            <a:endParaRPr dirty="0"/>
          </a:p>
          <a:p>
            <a:pPr>
              <a:spcAft>
                <a:spcPts val="1300"/>
              </a:spcAft>
              <a:defRPr sz="1900">
                <a:solidFill>
                  <a:srgbClr val="1E2A36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Povezati</a:t>
            </a:r>
            <a:r>
              <a:rPr dirty="0"/>
              <a:t> </a:t>
            </a:r>
            <a:r>
              <a:rPr dirty="0" err="1"/>
              <a:t>četiri</a:t>
            </a:r>
            <a:r>
              <a:rPr dirty="0"/>
              <a:t> </a:t>
            </a:r>
            <a:r>
              <a:rPr dirty="0" err="1"/>
              <a:t>regije</a:t>
            </a:r>
            <a:r>
              <a:rPr dirty="0"/>
              <a:t> u </a:t>
            </a:r>
            <a:r>
              <a:rPr dirty="0" err="1"/>
              <a:t>jednu</a:t>
            </a:r>
            <a:r>
              <a:rPr dirty="0"/>
              <a:t> </a:t>
            </a:r>
            <a:r>
              <a:rPr dirty="0" err="1"/>
              <a:t>funkcionalnu</a:t>
            </a:r>
            <a:r>
              <a:rPr dirty="0"/>
              <a:t> </a:t>
            </a:r>
            <a:r>
              <a:rPr dirty="0" err="1"/>
              <a:t>mrežu</a:t>
            </a:r>
            <a:endParaRPr dirty="0"/>
          </a:p>
          <a:p>
            <a:pPr>
              <a:spcAft>
                <a:spcPts val="1300"/>
              </a:spcAft>
              <a:defRPr sz="1900">
                <a:solidFill>
                  <a:srgbClr val="1E2A36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Pretvoriti</a:t>
            </a:r>
            <a:r>
              <a:rPr dirty="0"/>
              <a:t> </a:t>
            </a:r>
            <a:r>
              <a:rPr dirty="0" err="1"/>
              <a:t>dobre</a:t>
            </a:r>
            <a:r>
              <a:rPr dirty="0"/>
              <a:t> </a:t>
            </a:r>
            <a:r>
              <a:rPr dirty="0" err="1"/>
              <a:t>ideje</a:t>
            </a:r>
            <a:r>
              <a:rPr dirty="0"/>
              <a:t> u </a:t>
            </a:r>
            <a:r>
              <a:rPr dirty="0" err="1"/>
              <a:t>zajedničke</a:t>
            </a:r>
            <a:r>
              <a:rPr dirty="0"/>
              <a:t> </a:t>
            </a:r>
            <a:r>
              <a:rPr dirty="0" err="1"/>
              <a:t>akcije</a:t>
            </a:r>
            <a:endParaRPr dirty="0"/>
          </a:p>
          <a:p>
            <a:pPr>
              <a:spcAft>
                <a:spcPts val="1300"/>
              </a:spcAft>
              <a:defRPr sz="1900">
                <a:solidFill>
                  <a:srgbClr val="1E2A36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Graditi</a:t>
            </a:r>
            <a:r>
              <a:rPr dirty="0"/>
              <a:t> </a:t>
            </a:r>
            <a:r>
              <a:rPr dirty="0" err="1"/>
              <a:t>snažnije</a:t>
            </a:r>
            <a:r>
              <a:rPr dirty="0"/>
              <a:t> </a:t>
            </a:r>
            <a:r>
              <a:rPr dirty="0" err="1"/>
              <a:t>klubove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veći</a:t>
            </a:r>
            <a:r>
              <a:rPr dirty="0"/>
              <a:t> </a:t>
            </a:r>
            <a:r>
              <a:rPr dirty="0" err="1"/>
              <a:t>utjecaj</a:t>
            </a:r>
            <a:r>
              <a:rPr dirty="0"/>
              <a:t> u </a:t>
            </a:r>
            <a:r>
              <a:rPr dirty="0" err="1"/>
              <a:t>zajednici</a:t>
            </a:r>
            <a:endParaRPr dirty="0"/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247120" y="633679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B7886"/>
                </a:solidFill>
              </a:defRPr>
            </a:pPr>
            <a:r>
              <a:t>2</a:t>
            </a:r>
          </a:p>
        </p:txBody>
      </p:sp>
      <p:sp>
        <p:nvSpPr>
          <p:cNvPr id="9" name="Rezervirano mjesto podnožja 8">
            <a:extLst>
              <a:ext uri="{FF2B5EF4-FFF2-40B4-BE49-F238E27FC236}">
                <a16:creationId xmlns:a16="http://schemas.microsoft.com/office/drawing/2014/main" id="{99A75FF4-AD06-D806-CB29-EEBC926BC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032" y="6268529"/>
            <a:ext cx="3467793" cy="365125"/>
          </a:xfrm>
        </p:spPr>
        <p:txBody>
          <a:bodyPr/>
          <a:lstStyle/>
          <a:p>
            <a:r>
              <a:rPr lang="en-US"/>
              <a:t>GMT koordinator / Dejan Vapski / 19.09.2026.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A70"/>
                </a:solidFill>
                <a:latin typeface="Aptos Display"/>
              </a:defRPr>
            </a:pPr>
            <a:r>
              <a:t>Naš zajednički izazov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1645920"/>
            <a:ext cx="996696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solidFill>
                  <a:srgbClr val="003A70"/>
                </a:solidFill>
                <a:latin typeface="Aptos Display"/>
              </a:defRPr>
            </a:pPr>
            <a:r>
              <a:t>Kako privući nove članove, aktivirati postojeće i osnažiti klubove?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43000" y="333756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005B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5BA9"/>
                </a:solidFill>
              </a:defRPr>
            </a:pPr>
            <a:r>
              <a:t>PRIVUĆI</a:t>
            </a:r>
          </a:p>
          <a:p>
            <a:pPr algn="ctr">
              <a:defRPr sz="1600">
                <a:solidFill>
                  <a:srgbClr val="6B7886"/>
                </a:solidFill>
              </a:defRPr>
            </a:pPr>
            <a:r>
              <a:t>nove članove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46320" y="333756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005B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5BA9"/>
                </a:solidFill>
              </a:defRPr>
            </a:pPr>
            <a:r>
              <a:t>AKTIVIRATI</a:t>
            </a:r>
          </a:p>
          <a:p>
            <a:pPr algn="ctr">
              <a:defRPr sz="1600">
                <a:solidFill>
                  <a:srgbClr val="6B7886"/>
                </a:solidFill>
              </a:defRPr>
            </a:pPr>
            <a:r>
              <a:t>postojeće članove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49640" y="333756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005B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5BA9"/>
                </a:solidFill>
              </a:defRPr>
            </a:pPr>
            <a:r>
              <a:t>OSNAŽITI</a:t>
            </a:r>
          </a:p>
          <a:p>
            <a:pPr algn="ctr">
              <a:defRPr sz="1600">
                <a:solidFill>
                  <a:srgbClr val="6B7886"/>
                </a:solidFill>
              </a:defRPr>
            </a:pPr>
            <a:r>
              <a:t>klubove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5257800"/>
            <a:ext cx="85039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1E2A36"/>
                </a:solidFill>
              </a:defRPr>
            </a:pPr>
            <a:r>
              <a:t>GMT nije samo struktura — GMT treba biti pokretač rasta.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247120" y="633679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B7886"/>
                </a:solidFill>
              </a:defRPr>
            </a:pPr>
            <a:r>
              <a:t>4</a:t>
            </a:r>
          </a:p>
        </p:txBody>
      </p:sp>
      <p:sp>
        <p:nvSpPr>
          <p:cNvPr id="10" name="Rezervirano mjesto podnožja 9">
            <a:extLst>
              <a:ext uri="{FF2B5EF4-FFF2-40B4-BE49-F238E27FC236}">
                <a16:creationId xmlns:a16="http://schemas.microsoft.com/office/drawing/2014/main" id="{B5D88B45-0B66-23D1-8CF4-48BA40429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1" y="6268529"/>
            <a:ext cx="4057996" cy="365125"/>
          </a:xfrm>
        </p:spPr>
        <p:txBody>
          <a:bodyPr/>
          <a:lstStyle/>
          <a:p>
            <a:r>
              <a:rPr lang="en-US" dirty="0"/>
              <a:t>GMT </a:t>
            </a:r>
            <a:r>
              <a:rPr lang="en-US" dirty="0" err="1"/>
              <a:t>koordinator</a:t>
            </a:r>
            <a:r>
              <a:rPr lang="en-US" dirty="0"/>
              <a:t> / Dejan Vapski / 19.09.2026.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A70"/>
                </a:solidFill>
                <a:latin typeface="Aptos Display"/>
              </a:defRPr>
            </a:pPr>
            <a:r>
              <a:t>HOW — Kako ćemo to napraviti?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78992"/>
            <a:ext cx="10515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B7886"/>
                </a:solidFill>
                <a:latin typeface="Aptos"/>
              </a:defRPr>
            </a:pPr>
            <a:r>
              <a:t>Regionalna blizina + zajednički smjer + redovita suradnja.</a:t>
            </a:r>
          </a:p>
        </p:txBody>
      </p:sp>
      <p:sp>
        <p:nvSpPr>
          <p:cNvPr id="4" name="Oval 3"/>
          <p:cNvSpPr/>
          <p:nvPr/>
        </p:nvSpPr>
        <p:spPr>
          <a:xfrm>
            <a:off x="4800600" y="2240280"/>
            <a:ext cx="2560320" cy="2560320"/>
          </a:xfrm>
          <a:prstGeom prst="ellipse">
            <a:avLst/>
          </a:prstGeom>
          <a:solidFill>
            <a:srgbClr val="003A70"/>
          </a:solidFill>
          <a:ln w="38100">
            <a:solidFill>
              <a:srgbClr val="F2B70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rPr dirty="0"/>
              <a:t>GMT</a:t>
            </a:r>
            <a:br>
              <a:rPr dirty="0"/>
            </a:br>
            <a:r>
              <a:rPr dirty="0"/>
              <a:t>TIM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600200"/>
            <a:ext cx="2514600" cy="960120"/>
          </a:xfrm>
          <a:prstGeom prst="roundRect">
            <a:avLst/>
          </a:prstGeom>
          <a:solidFill>
            <a:srgbClr val="F4F7FA"/>
          </a:solidFill>
          <a:ln>
            <a:solidFill>
              <a:srgbClr val="005B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003A70"/>
                </a:solidFill>
              </a:defRPr>
            </a:pPr>
            <a:r>
              <a:rPr lang="hr-HR" dirty="0"/>
              <a:t>ISTOK</a:t>
            </a:r>
            <a:endParaRPr dirty="0"/>
          </a:p>
        </p:txBody>
      </p:sp>
      <p:cxnSp>
        <p:nvCxnSpPr>
          <p:cNvPr id="6" name="Connector 5"/>
          <p:cNvCxnSpPr/>
          <p:nvPr/>
        </p:nvCxnSpPr>
        <p:spPr>
          <a:xfrm>
            <a:off x="3429000" y="2075688"/>
            <a:ext cx="1371600" cy="1444752"/>
          </a:xfrm>
          <a:prstGeom prst="line">
            <a:avLst/>
          </a:prstGeom>
          <a:ln w="25400">
            <a:solidFill>
              <a:srgbClr val="F2B70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8732520" y="1600200"/>
            <a:ext cx="2514600" cy="960120"/>
          </a:xfrm>
          <a:prstGeom prst="roundRect">
            <a:avLst/>
          </a:prstGeom>
          <a:solidFill>
            <a:srgbClr val="F4F7FA"/>
          </a:solidFill>
          <a:ln>
            <a:solidFill>
              <a:srgbClr val="005B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003A70"/>
                </a:solidFill>
              </a:defRPr>
            </a:pPr>
            <a:r>
              <a:rPr lang="hr-HR" dirty="0"/>
              <a:t>ZAPAD</a:t>
            </a:r>
            <a:endParaRPr dirty="0"/>
          </a:p>
        </p:txBody>
      </p:sp>
      <p:cxnSp>
        <p:nvCxnSpPr>
          <p:cNvPr id="8" name="Connector 7"/>
          <p:cNvCxnSpPr/>
          <p:nvPr/>
        </p:nvCxnSpPr>
        <p:spPr>
          <a:xfrm flipH="1">
            <a:off x="7360920" y="2075688"/>
            <a:ext cx="1371600" cy="1444752"/>
          </a:xfrm>
          <a:prstGeom prst="line">
            <a:avLst/>
          </a:prstGeom>
          <a:ln w="25400">
            <a:solidFill>
              <a:srgbClr val="F2B70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914400" y="4343400"/>
            <a:ext cx="2514600" cy="960120"/>
          </a:xfrm>
          <a:prstGeom prst="roundRect">
            <a:avLst/>
          </a:prstGeom>
          <a:solidFill>
            <a:srgbClr val="F4F7FA"/>
          </a:solidFill>
          <a:ln>
            <a:solidFill>
              <a:srgbClr val="005B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003A70"/>
                </a:solidFill>
              </a:defRPr>
            </a:pPr>
            <a:r>
              <a:rPr lang="hr-HR" dirty="0"/>
              <a:t>SJEVER</a:t>
            </a:r>
            <a:endParaRPr dirty="0"/>
          </a:p>
        </p:txBody>
      </p:sp>
      <p:cxnSp>
        <p:nvCxnSpPr>
          <p:cNvPr id="10" name="Connector 9"/>
          <p:cNvCxnSpPr/>
          <p:nvPr/>
        </p:nvCxnSpPr>
        <p:spPr>
          <a:xfrm flipV="1">
            <a:off x="3429000" y="3520440"/>
            <a:ext cx="1371600" cy="1298448"/>
          </a:xfrm>
          <a:prstGeom prst="line">
            <a:avLst/>
          </a:prstGeom>
          <a:ln w="25400">
            <a:solidFill>
              <a:srgbClr val="F2B70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8732520" y="4343400"/>
            <a:ext cx="2514600" cy="960120"/>
          </a:xfrm>
          <a:prstGeom prst="roundRect">
            <a:avLst/>
          </a:prstGeom>
          <a:solidFill>
            <a:srgbClr val="F4F7FA"/>
          </a:solidFill>
          <a:ln>
            <a:solidFill>
              <a:srgbClr val="005B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003A70"/>
                </a:solidFill>
              </a:defRPr>
            </a:pPr>
            <a:r>
              <a:rPr lang="hr-HR" dirty="0"/>
              <a:t>JUG</a:t>
            </a:r>
            <a:endParaRPr dirty="0"/>
          </a:p>
        </p:txBody>
      </p:sp>
      <p:cxnSp>
        <p:nvCxnSpPr>
          <p:cNvPr id="12" name="Connector 11"/>
          <p:cNvCxnSpPr/>
          <p:nvPr/>
        </p:nvCxnSpPr>
        <p:spPr>
          <a:xfrm flipH="1" flipV="1">
            <a:off x="7360920" y="3520440"/>
            <a:ext cx="1371600" cy="1298448"/>
          </a:xfrm>
          <a:prstGeom prst="line">
            <a:avLst/>
          </a:prstGeom>
          <a:ln w="25400">
            <a:solidFill>
              <a:srgbClr val="F2B70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247120" y="633679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B7886"/>
                </a:solidFill>
              </a:defRPr>
            </a:pPr>
            <a:r>
              <a:t>5</a:t>
            </a:r>
          </a:p>
        </p:txBody>
      </p:sp>
      <p:sp>
        <p:nvSpPr>
          <p:cNvPr id="15" name="Rezervirano mjesto podnožja 14">
            <a:extLst>
              <a:ext uri="{FF2B5EF4-FFF2-40B4-BE49-F238E27FC236}">
                <a16:creationId xmlns:a16="http://schemas.microsoft.com/office/drawing/2014/main" id="{A33EACB1-6E68-71C6-675F-132B571ED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1317" y="6263640"/>
            <a:ext cx="3476105" cy="365125"/>
          </a:xfrm>
        </p:spPr>
        <p:txBody>
          <a:bodyPr/>
          <a:lstStyle/>
          <a:p>
            <a:r>
              <a:rPr lang="en-US" dirty="0"/>
              <a:t>GMT </a:t>
            </a:r>
            <a:r>
              <a:rPr lang="en-US" dirty="0" err="1"/>
              <a:t>koordinator</a:t>
            </a:r>
            <a:r>
              <a:rPr lang="en-US" dirty="0"/>
              <a:t> / Dejan Vapski / 19.09.2026.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A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t>Četiri regije — jedna mreža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078992"/>
            <a:ext cx="10515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FFFFFF"/>
                </a:solidFill>
                <a:latin typeface="Aptos"/>
              </a:defRPr>
            </a:pPr>
            <a:r>
              <a:t>Djelujemo regionalno, razmišljamo nacionalno.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2468880" cy="3154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2B70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2200" b="1">
                <a:solidFill>
                  <a:srgbClr val="003A70"/>
                </a:solidFill>
              </a:defRPr>
            </a:pPr>
            <a:r>
              <a:rPr lang="hr-HR" dirty="0"/>
              <a:t>ISTOK</a:t>
            </a:r>
          </a:p>
          <a:p>
            <a:pPr algn="ctr">
              <a:defRPr sz="2200" b="1">
                <a:solidFill>
                  <a:srgbClr val="003A70"/>
                </a:solidFill>
              </a:defRPr>
            </a:pPr>
            <a:r>
              <a:rPr lang="hr-HR" dirty="0"/>
              <a:t>Petar </a:t>
            </a:r>
            <a:r>
              <a:rPr lang="hr-HR" dirty="0" err="1"/>
              <a:t>Crnov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Koordinator</a:t>
            </a:r>
            <a:r>
              <a:rPr dirty="0"/>
              <a:t> </a:t>
            </a:r>
            <a:r>
              <a:rPr dirty="0" err="1"/>
              <a:t>regije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Kontakt</a:t>
            </a:r>
            <a:r>
              <a:rPr dirty="0"/>
              <a:t> s </a:t>
            </a:r>
            <a:r>
              <a:rPr dirty="0" err="1"/>
              <a:t>klubovima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Lokalne</a:t>
            </a:r>
            <a:r>
              <a:rPr dirty="0"/>
              <a:t> </a:t>
            </a:r>
            <a:r>
              <a:rPr dirty="0" err="1"/>
              <a:t>potrebe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Akcije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rezultati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3547872" y="1828800"/>
            <a:ext cx="2468880" cy="3154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2B70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2200" b="1">
                <a:solidFill>
                  <a:srgbClr val="003A70"/>
                </a:solidFill>
              </a:defRPr>
            </a:pPr>
            <a:r>
              <a:rPr lang="hr-HR" dirty="0"/>
              <a:t>ZAPAD</a:t>
            </a:r>
          </a:p>
          <a:p>
            <a:pPr algn="ctr">
              <a:defRPr sz="2200" b="1">
                <a:solidFill>
                  <a:srgbClr val="003A70"/>
                </a:solidFill>
              </a:defRPr>
            </a:pPr>
            <a:r>
              <a:rPr lang="hr-HR" dirty="0"/>
              <a:t>Branka Orlić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Koordinator</a:t>
            </a:r>
            <a:r>
              <a:rPr dirty="0"/>
              <a:t> </a:t>
            </a:r>
            <a:r>
              <a:rPr dirty="0" err="1"/>
              <a:t>regije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Kontakt</a:t>
            </a:r>
            <a:r>
              <a:rPr dirty="0"/>
              <a:t> s </a:t>
            </a:r>
            <a:r>
              <a:rPr dirty="0" err="1"/>
              <a:t>klubovima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Lokalne</a:t>
            </a:r>
            <a:r>
              <a:rPr dirty="0"/>
              <a:t> </a:t>
            </a:r>
            <a:r>
              <a:rPr dirty="0" err="1"/>
              <a:t>potrebe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Akcije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rezultati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364224" y="1828800"/>
            <a:ext cx="2468880" cy="3154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2B70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2200" b="1">
                <a:solidFill>
                  <a:srgbClr val="003A70"/>
                </a:solidFill>
              </a:defRPr>
            </a:pPr>
            <a:r>
              <a:rPr lang="hr-HR" dirty="0"/>
              <a:t>SJEVER</a:t>
            </a:r>
          </a:p>
          <a:p>
            <a:pPr algn="ctr">
              <a:defRPr sz="2200" b="1">
                <a:solidFill>
                  <a:srgbClr val="003A70"/>
                </a:solidFill>
              </a:defRPr>
            </a:pPr>
            <a:r>
              <a:rPr lang="hr-HR" dirty="0"/>
              <a:t>Gordan </a:t>
            </a:r>
            <a:r>
              <a:rPr lang="hr-HR" dirty="0" err="1"/>
              <a:t>Vrbanec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Koordinator</a:t>
            </a:r>
            <a:r>
              <a:rPr dirty="0"/>
              <a:t> </a:t>
            </a:r>
            <a:r>
              <a:rPr dirty="0" err="1"/>
              <a:t>regije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Kontakt</a:t>
            </a:r>
            <a:r>
              <a:rPr dirty="0"/>
              <a:t> s </a:t>
            </a:r>
            <a:r>
              <a:rPr dirty="0" err="1"/>
              <a:t>klubovima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Lokalne</a:t>
            </a:r>
            <a:r>
              <a:rPr dirty="0"/>
              <a:t> </a:t>
            </a:r>
            <a:r>
              <a:rPr dirty="0" err="1"/>
              <a:t>potrebe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Akcije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rezultati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9180576" y="1828800"/>
            <a:ext cx="2468880" cy="3154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2B70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2200" b="1">
                <a:solidFill>
                  <a:srgbClr val="003A70"/>
                </a:solidFill>
              </a:defRPr>
            </a:pPr>
            <a:r>
              <a:rPr lang="hr-HR" dirty="0"/>
              <a:t>JUG</a:t>
            </a:r>
          </a:p>
          <a:p>
            <a:pPr algn="ctr">
              <a:defRPr sz="2200" b="1">
                <a:solidFill>
                  <a:srgbClr val="003A70"/>
                </a:solidFill>
              </a:defRPr>
            </a:pPr>
            <a:r>
              <a:rPr lang="hr-HR" dirty="0"/>
              <a:t>Damir </a:t>
            </a:r>
            <a:r>
              <a:rPr lang="hr-HR" dirty="0" err="1"/>
              <a:t>Aviani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Koordinator</a:t>
            </a:r>
            <a:r>
              <a:rPr dirty="0"/>
              <a:t> </a:t>
            </a:r>
            <a:r>
              <a:rPr dirty="0" err="1"/>
              <a:t>regije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Kontakt</a:t>
            </a:r>
            <a:r>
              <a:rPr dirty="0"/>
              <a:t> s </a:t>
            </a:r>
            <a:r>
              <a:rPr dirty="0" err="1"/>
              <a:t>klubovima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Lokalne</a:t>
            </a:r>
            <a:r>
              <a:rPr dirty="0"/>
              <a:t> </a:t>
            </a:r>
            <a:r>
              <a:rPr dirty="0" err="1"/>
              <a:t>potrebe</a:t>
            </a:r>
            <a:endParaRPr dirty="0"/>
          </a:p>
          <a:p>
            <a:pPr>
              <a:spcBef>
                <a:spcPts val="1000"/>
              </a:spcBef>
              <a:defRPr sz="1500">
                <a:solidFill>
                  <a:srgbClr val="1E2A36"/>
                </a:solidFill>
              </a:defRPr>
            </a:pPr>
            <a:r>
              <a:rPr dirty="0"/>
              <a:t>• </a:t>
            </a:r>
            <a:r>
              <a:rPr dirty="0" err="1"/>
              <a:t>Akcije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rezultati</a:t>
            </a:r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247120" y="633679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6</a:t>
            </a:r>
          </a:p>
        </p:txBody>
      </p:sp>
      <p:sp>
        <p:nvSpPr>
          <p:cNvPr id="10" name="Rezervirano mjesto podnožja 9">
            <a:extLst>
              <a:ext uri="{FF2B5EF4-FFF2-40B4-BE49-F238E27FC236}">
                <a16:creationId xmlns:a16="http://schemas.microsoft.com/office/drawing/2014/main" id="{A0E1D0A3-FF65-F7FB-DA80-BA03C6BB2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4320" y="6292977"/>
            <a:ext cx="4420708" cy="365125"/>
          </a:xfrm>
        </p:spPr>
        <p:txBody>
          <a:bodyPr/>
          <a:lstStyle/>
          <a:p>
            <a:r>
              <a:rPr lang="en-US"/>
              <a:t>GMT koordinator / Dejan Vapski / 19.09.2026.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A70"/>
                </a:solidFill>
                <a:latin typeface="Aptos Display"/>
              </a:defRPr>
            </a:pPr>
            <a:r>
              <a:t>WHAT — Što konkretno radimo?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078992"/>
            <a:ext cx="10515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B7886"/>
                </a:solidFill>
                <a:latin typeface="Aptos"/>
              </a:defRPr>
            </a:pPr>
            <a:r>
              <a:t>GMT pretvaramo u praktičnu podršku klubovima.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600200"/>
            <a:ext cx="3337560" cy="160020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764792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F2B705"/>
                </a:solidFill>
              </a:defRPr>
            </a:pPr>
            <a: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2148840"/>
            <a:ext cx="292608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003A70"/>
                </a:solidFill>
              </a:defRPr>
            </a:pPr>
            <a:r>
              <a:t>Podrška klubovima</a:t>
            </a:r>
          </a:p>
          <a:p>
            <a:pPr>
              <a:defRPr sz="1300">
                <a:solidFill>
                  <a:srgbClr val="6B7886"/>
                </a:solidFill>
              </a:defRPr>
            </a:pPr>
            <a:r>
              <a:t>u rastu i razvoju članstva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1600200"/>
            <a:ext cx="3337560" cy="160020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54880" y="1764792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F2B705"/>
                </a:solidFill>
              </a:defRPr>
            </a:pPr>
            <a: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0" y="2148840"/>
            <a:ext cx="292608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003A70"/>
                </a:solidFill>
              </a:defRPr>
            </a:pPr>
            <a:r>
              <a:t>Novi članovi</a:t>
            </a:r>
          </a:p>
          <a:p>
            <a:pPr>
              <a:defRPr sz="1300">
                <a:solidFill>
                  <a:srgbClr val="6B7886"/>
                </a:solidFill>
              </a:defRPr>
            </a:pPr>
            <a:r>
              <a:t>ciljane aktivnosti privlačenja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66760" y="1600200"/>
            <a:ext cx="3337560" cy="160020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49640" y="1764792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F2B705"/>
                </a:solidFill>
              </a:defRPr>
            </a:pPr>
            <a: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49640" y="2148840"/>
            <a:ext cx="292608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003A70"/>
                </a:solidFill>
              </a:defRPr>
            </a:pPr>
            <a:r>
              <a:t>Aktivacija</a:t>
            </a:r>
          </a:p>
          <a:p>
            <a:pPr>
              <a:defRPr sz="1300">
                <a:solidFill>
                  <a:srgbClr val="6B7886"/>
                </a:solidFill>
              </a:defRPr>
            </a:pPr>
            <a:r>
              <a:t>veće uključivanje postojećih članova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749039"/>
            <a:ext cx="3337560" cy="160020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60120" y="3913631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F2B705"/>
                </a:solidFill>
              </a:defRPr>
            </a:pPr>
            <a: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4297679"/>
            <a:ext cx="313759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003A70"/>
                </a:solidFill>
              </a:defRPr>
            </a:pPr>
            <a:r>
              <a:rPr dirty="0"/>
              <a:t>Dobre </a:t>
            </a:r>
            <a:r>
              <a:rPr dirty="0" err="1"/>
              <a:t>prakse</a:t>
            </a:r>
            <a:endParaRPr dirty="0"/>
          </a:p>
          <a:p>
            <a:pPr>
              <a:defRPr sz="1300">
                <a:solidFill>
                  <a:srgbClr val="6B7886"/>
                </a:solidFill>
              </a:defRPr>
            </a:pPr>
            <a:r>
              <a:rPr dirty="0" err="1"/>
              <a:t>razmjena</a:t>
            </a:r>
            <a:r>
              <a:rPr dirty="0"/>
              <a:t> </a:t>
            </a:r>
            <a:r>
              <a:rPr dirty="0" err="1"/>
              <a:t>između</a:t>
            </a:r>
            <a:r>
              <a:rPr dirty="0"/>
              <a:t> </a:t>
            </a:r>
            <a:r>
              <a:rPr dirty="0" err="1"/>
              <a:t>klubova</a:t>
            </a:r>
            <a:r>
              <a:rPr lang="hr-HR" dirty="0"/>
              <a:t> / </a:t>
            </a:r>
            <a:r>
              <a:rPr dirty="0" err="1"/>
              <a:t>regija</a:t>
            </a:r>
            <a:r>
              <a:rPr lang="hr-HR" dirty="0"/>
              <a:t> / </a:t>
            </a:r>
            <a:r>
              <a:rPr lang="hr-HR" dirty="0" err="1"/>
              <a:t>Districta</a:t>
            </a:r>
            <a:endParaRPr dirty="0"/>
          </a:p>
        </p:txBody>
      </p:sp>
      <p:sp>
        <p:nvSpPr>
          <p:cNvPr id="16" name="Rounded Rectangle 15"/>
          <p:cNvSpPr/>
          <p:nvPr/>
        </p:nvSpPr>
        <p:spPr>
          <a:xfrm>
            <a:off x="4572000" y="3749039"/>
            <a:ext cx="3337560" cy="160020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754880" y="3913631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F2B705"/>
                </a:solidFill>
              </a:defRPr>
            </a:pPr>
            <a: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54880" y="4297679"/>
            <a:ext cx="292608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003A70"/>
                </a:solidFill>
              </a:defRPr>
            </a:pPr>
            <a:r>
              <a:t>Edukacija</a:t>
            </a:r>
          </a:p>
          <a:p>
            <a:pPr>
              <a:defRPr sz="1300">
                <a:solidFill>
                  <a:srgbClr val="6B7886"/>
                </a:solidFill>
              </a:defRPr>
            </a:pPr>
            <a:r>
              <a:t>alati, znanje i motivacija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366760" y="3749039"/>
            <a:ext cx="3337560" cy="160020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549640" y="3913631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F2B705"/>
                </a:solidFill>
              </a:defRPr>
            </a:pPr>
            <a: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49640" y="4297679"/>
            <a:ext cx="292608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003A70"/>
                </a:solidFill>
              </a:defRPr>
            </a:pPr>
            <a:r>
              <a:t>Praćenje</a:t>
            </a:r>
          </a:p>
          <a:p>
            <a:pPr>
              <a:defRPr sz="1300">
                <a:solidFill>
                  <a:srgbClr val="6B7886"/>
                </a:solidFill>
              </a:defRPr>
            </a:pPr>
            <a:r>
              <a:t>jasni ciljevi i mjerljivi rezultati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247120" y="633679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B7886"/>
                </a:solidFill>
              </a:defRPr>
            </a:pPr>
            <a:r>
              <a:t>7</a:t>
            </a:r>
          </a:p>
        </p:txBody>
      </p:sp>
      <p:sp>
        <p:nvSpPr>
          <p:cNvPr id="24" name="Rezervirano mjesto podnožja 23">
            <a:extLst>
              <a:ext uri="{FF2B5EF4-FFF2-40B4-BE49-F238E27FC236}">
                <a16:creationId xmlns:a16="http://schemas.microsoft.com/office/drawing/2014/main" id="{9BA0281B-0469-5E98-F53B-881057FB6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877" y="6291707"/>
            <a:ext cx="3933305" cy="365125"/>
          </a:xfrm>
        </p:spPr>
        <p:txBody>
          <a:bodyPr/>
          <a:lstStyle/>
          <a:p>
            <a:r>
              <a:rPr lang="en-US"/>
              <a:t>GMT koordinator / Dejan Vapski / 19.09.2026.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A70"/>
                </a:solidFill>
                <a:latin typeface="Aptos Display"/>
              </a:defRPr>
            </a:pPr>
            <a:r>
              <a:t>Naš način rada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078992"/>
            <a:ext cx="10515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B7886"/>
                </a:solidFill>
                <a:latin typeface="Aptos"/>
              </a:defRPr>
            </a:pPr>
            <a:r>
              <a:t>Jednostavan ciklus koji se ponavlja u svakoj regiji.</a:t>
            </a:r>
          </a:p>
        </p:txBody>
      </p:sp>
      <p:sp>
        <p:nvSpPr>
          <p:cNvPr id="4" name="Oval 3"/>
          <p:cNvSpPr/>
          <p:nvPr/>
        </p:nvSpPr>
        <p:spPr>
          <a:xfrm>
            <a:off x="502920" y="2423160"/>
            <a:ext cx="1508760" cy="1508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5B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003A70"/>
                </a:solidFill>
              </a:defRPr>
            </a:pPr>
            <a:r>
              <a:rPr sz="1000" dirty="0"/>
              <a:t>SLUŠAMO</a:t>
            </a:r>
            <a:endParaRPr dirty="0"/>
          </a:p>
        </p:txBody>
      </p:sp>
      <p:sp>
        <p:nvSpPr>
          <p:cNvPr id="5" name="Right Arrow 4"/>
          <p:cNvSpPr/>
          <p:nvPr/>
        </p:nvSpPr>
        <p:spPr>
          <a:xfrm>
            <a:off x="2039112" y="2898648"/>
            <a:ext cx="411480" cy="502920"/>
          </a:xfrm>
          <a:prstGeom prst="rightArrow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423160" y="2423160"/>
            <a:ext cx="1508760" cy="1508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5B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003A70"/>
                </a:solidFill>
              </a:defRPr>
            </a:pPr>
            <a:r>
              <a:rPr sz="1000" dirty="0"/>
              <a:t>PREPOZNAJEMO</a:t>
            </a:r>
            <a:br>
              <a:rPr sz="1000" dirty="0"/>
            </a:br>
            <a:r>
              <a:rPr sz="1000" dirty="0"/>
              <a:t>POTREBU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959352" y="2898648"/>
            <a:ext cx="411480" cy="502920"/>
          </a:xfrm>
          <a:prstGeom prst="rightArrow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343400" y="2423160"/>
            <a:ext cx="1508760" cy="1508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5B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003A70"/>
                </a:solidFill>
              </a:defRPr>
            </a:pPr>
            <a:r>
              <a:rPr sz="1000" dirty="0"/>
              <a:t>DOGOVARAMO</a:t>
            </a:r>
            <a:br>
              <a:rPr sz="1000" dirty="0"/>
            </a:br>
            <a:r>
              <a:rPr sz="1000" dirty="0"/>
              <a:t>AKCIJU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879592" y="2898648"/>
            <a:ext cx="411480" cy="502920"/>
          </a:xfrm>
          <a:prstGeom prst="rightArrow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263640" y="2423160"/>
            <a:ext cx="1508760" cy="1508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5B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003A70"/>
                </a:solidFill>
              </a:defRPr>
            </a:pPr>
            <a:r>
              <a:rPr sz="1000" dirty="0"/>
              <a:t>PROVODIMO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7799832" y="2898648"/>
            <a:ext cx="411480" cy="502920"/>
          </a:xfrm>
          <a:prstGeom prst="rightArrow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183880" y="2423160"/>
            <a:ext cx="1508760" cy="1508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5B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003A70"/>
                </a:solidFill>
              </a:defRPr>
            </a:pPr>
            <a:r>
              <a:rPr sz="1000" dirty="0"/>
              <a:t>MJERIMO</a:t>
            </a:r>
            <a:br>
              <a:rPr sz="1000" dirty="0"/>
            </a:br>
            <a:r>
              <a:rPr sz="1000" dirty="0"/>
              <a:t>REZULTAT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9720072" y="2898648"/>
            <a:ext cx="411480" cy="502920"/>
          </a:xfrm>
          <a:prstGeom prst="rightArrow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10104120" y="2423160"/>
            <a:ext cx="1508760" cy="15087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05BA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003A70"/>
                </a:solidFill>
              </a:defRPr>
            </a:pPr>
            <a:r>
              <a:rPr sz="1000" dirty="0"/>
              <a:t>DIJELIMO</a:t>
            </a:r>
            <a:br>
              <a:rPr sz="1000" dirty="0"/>
            </a:br>
            <a:r>
              <a:rPr sz="1000" dirty="0"/>
              <a:t>ISKUSTVO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247120" y="633679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B7886"/>
                </a:solidFill>
              </a:defRPr>
            </a:pPr>
            <a:r>
              <a:t>8</a:t>
            </a:r>
          </a:p>
        </p:txBody>
      </p:sp>
      <p:sp>
        <p:nvSpPr>
          <p:cNvPr id="17" name="Rezervirano mjesto podnožja 16">
            <a:extLst>
              <a:ext uri="{FF2B5EF4-FFF2-40B4-BE49-F238E27FC236}">
                <a16:creationId xmlns:a16="http://schemas.microsoft.com/office/drawing/2014/main" id="{9FC293CA-4453-240D-511B-0ACC90D35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222" y="6306670"/>
            <a:ext cx="3538450" cy="365125"/>
          </a:xfrm>
        </p:spPr>
        <p:txBody>
          <a:bodyPr/>
          <a:lstStyle/>
          <a:p>
            <a:r>
              <a:rPr lang="en-US" dirty="0"/>
              <a:t>GMT </a:t>
            </a:r>
            <a:r>
              <a:rPr lang="en-US" dirty="0" err="1"/>
              <a:t>koordinator</a:t>
            </a:r>
            <a:r>
              <a:rPr lang="en-US" dirty="0"/>
              <a:t> / Dejan Vapski / 19.09.2026.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108813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A70"/>
                </a:solidFill>
                <a:latin typeface="Aptos Display"/>
              </a:defRPr>
            </a:pPr>
            <a:r>
              <a:t>Što želimo postići?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1078992"/>
            <a:ext cx="10515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B7886"/>
                </a:solidFill>
                <a:latin typeface="Aptos"/>
              </a:defRPr>
            </a:pPr>
            <a:r>
              <a:t>Rezultat mora biti vidljiv u klubovima, članstvu i zajednici.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148840"/>
            <a:ext cx="1920240" cy="2057400"/>
          </a:xfrm>
          <a:prstGeom prst="roundRect">
            <a:avLst/>
          </a:prstGeom>
          <a:solidFill>
            <a:srgbClr val="003A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VIŠE AKTIVNIH</a:t>
            </a:r>
            <a:br/>
            <a:r>
              <a:t>ČLANOVA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53512" y="2148840"/>
            <a:ext cx="1920240" cy="2057400"/>
          </a:xfrm>
          <a:prstGeom prst="round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JAČI</a:t>
            </a:r>
            <a:br/>
            <a:r>
              <a:t>KLUBOVI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221224" y="2148840"/>
            <a:ext cx="1920240" cy="2057400"/>
          </a:xfrm>
          <a:prstGeom prst="roundRect">
            <a:avLst/>
          </a:prstGeom>
          <a:solidFill>
            <a:srgbClr val="003A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BOLJA</a:t>
            </a:r>
            <a:br/>
            <a:r>
              <a:t>POVEZANOST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88936" y="2148840"/>
            <a:ext cx="1920240" cy="2057400"/>
          </a:xfrm>
          <a:prstGeom prst="roundRect">
            <a:avLst/>
          </a:prstGeom>
          <a:solidFill>
            <a:srgbClr val="005B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rPr dirty="0">
                <a:solidFill>
                  <a:srgbClr val="FFFF00"/>
                </a:solidFill>
              </a:rPr>
              <a:t>NOVI</a:t>
            </a:r>
            <a:br>
              <a:rPr dirty="0">
                <a:solidFill>
                  <a:srgbClr val="FFFF00"/>
                </a:solidFill>
              </a:rPr>
            </a:br>
            <a:r>
              <a:rPr dirty="0">
                <a:solidFill>
                  <a:srgbClr val="FFFF00"/>
                </a:solidFill>
              </a:rPr>
              <a:t>KLUBOVI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756648" y="2148840"/>
            <a:ext cx="1920240" cy="2057400"/>
          </a:xfrm>
          <a:prstGeom prst="roundRect">
            <a:avLst/>
          </a:prstGeom>
          <a:solidFill>
            <a:srgbClr val="003A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FFFFFF"/>
                </a:solidFill>
              </a:defRPr>
            </a:pPr>
            <a:r>
              <a:t>VEĆI UTJECAJ</a:t>
            </a:r>
            <a:br/>
            <a:r>
              <a:t>U ZAJEDNICI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247120" y="633679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B7886"/>
                </a:solidFill>
              </a:defRPr>
            </a:pPr>
            <a:r>
              <a:t>9</a:t>
            </a:r>
          </a:p>
        </p:txBody>
      </p:sp>
      <p:sp>
        <p:nvSpPr>
          <p:cNvPr id="11" name="Rezervirano mjesto podnožja 10">
            <a:extLst>
              <a:ext uri="{FF2B5EF4-FFF2-40B4-BE49-F238E27FC236}">
                <a16:creationId xmlns:a16="http://schemas.microsoft.com/office/drawing/2014/main" id="{50E041C5-4AA5-BB12-8CE0-77655075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6255" y="6291707"/>
            <a:ext cx="3413760" cy="365125"/>
          </a:xfrm>
        </p:spPr>
        <p:txBody>
          <a:bodyPr/>
          <a:lstStyle/>
          <a:p>
            <a:r>
              <a:rPr lang="en-US"/>
              <a:t>GMT koordinator / Dejan Vapski / 19.09.2026.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A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82296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100" b="1">
                <a:solidFill>
                  <a:srgbClr val="F2B705"/>
                </a:solidFill>
              </a:defRPr>
            </a:pPr>
            <a:r>
              <a:t>GOLDEN CIRCLE GMT-a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1828800"/>
            <a:ext cx="13716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2B705"/>
                </a:solidFill>
              </a:defRPr>
            </a:pPr>
            <a:r>
              <a:t>WHY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1840" y="1828800"/>
            <a:ext cx="69494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>
                <a:solidFill>
                  <a:srgbClr val="FFFFFF"/>
                </a:solidFill>
              </a:defRPr>
            </a:pPr>
            <a:r>
              <a:t>Snažniji Lionsi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880360"/>
            <a:ext cx="13716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2B705"/>
                </a:solidFill>
              </a:defRPr>
            </a:pPr>
            <a:r>
              <a:t>HOW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91840" y="2880360"/>
            <a:ext cx="69494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>
                <a:solidFill>
                  <a:srgbClr val="FFFFFF"/>
                </a:solidFill>
              </a:defRPr>
            </a:pPr>
            <a:r>
              <a:t>Zajedno kroz četiri regije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3931920"/>
            <a:ext cx="13716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2B705"/>
                </a:solidFill>
              </a:defRPr>
            </a:pPr>
            <a:r>
              <a:t>WHAT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91840" y="3931920"/>
            <a:ext cx="694944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>
                <a:solidFill>
                  <a:srgbClr val="FFFFFF"/>
                </a:solidFill>
              </a:defRPr>
            </a:pPr>
            <a:r>
              <a:t>Rast članstva i snažniji klubovi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349240"/>
            <a:ext cx="10332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ČETIRI REGIJE. JEDAN GMT TIM. JEDNA MISIJA.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247120" y="6336792"/>
            <a:ext cx="411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FFFFFF"/>
                </a:solidFill>
              </a:defRPr>
            </a:pPr>
            <a:r>
              <a:t>10</a:t>
            </a:r>
          </a:p>
        </p:txBody>
      </p:sp>
      <p:sp>
        <p:nvSpPr>
          <p:cNvPr id="12" name="Rezervirano mjesto podnožja 11">
            <a:extLst>
              <a:ext uri="{FF2B5EF4-FFF2-40B4-BE49-F238E27FC236}">
                <a16:creationId xmlns:a16="http://schemas.microsoft.com/office/drawing/2014/main" id="{454765A4-3DAC-D4F0-67E8-6D556D0E0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7695" y="6268529"/>
            <a:ext cx="3800302" cy="365125"/>
          </a:xfrm>
        </p:spPr>
        <p:txBody>
          <a:bodyPr/>
          <a:lstStyle/>
          <a:p>
            <a:r>
              <a:rPr lang="en-US" dirty="0"/>
              <a:t>GMT </a:t>
            </a:r>
            <a:r>
              <a:rPr lang="en-US" dirty="0" err="1"/>
              <a:t>koordinator</a:t>
            </a:r>
            <a:r>
              <a:rPr lang="en-US" dirty="0"/>
              <a:t> / Dejan Vapski / 19.09.2026.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ed1093ed-f639-41f3-8ff9-69f9a7d23765}" enabled="1" method="Privileged" siteId="{ad200093-0cba-48cb-9853-16fb53354a4d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667</Words>
  <Application>Microsoft Office PowerPoint</Application>
  <PresentationFormat>Široki zaslon</PresentationFormat>
  <Paragraphs>242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Vapski, Dejan</dc:creator>
  <cp:keywords/>
  <dc:description>generated using python-pptx</dc:description>
  <cp:lastModifiedBy>Vapski, Dejan</cp:lastModifiedBy>
  <cp:revision>2</cp:revision>
  <dcterms:created xsi:type="dcterms:W3CDTF">2013-01-27T09:14:16Z</dcterms:created>
  <dcterms:modified xsi:type="dcterms:W3CDTF">2026-09-18T20:13:12Z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Classified as Internal and General Business</vt:lpwstr>
  </property>
</Properties>
</file>