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7" r:id="rId3"/>
    <p:sldId id="266" r:id="rId4"/>
    <p:sldId id="258" r:id="rId5"/>
    <p:sldId id="262" r:id="rId6"/>
    <p:sldId id="264" r:id="rId7"/>
    <p:sldId id="260" r:id="rId8"/>
    <p:sldId id="265" r:id="rId9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cap="all" spc="150" baseline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title>
    <c:autoTitleDeleted val="0"/>
    <c:plotArea>
      <c:layout>
        <c:manualLayout>
          <c:layoutTarget val="inner"/>
          <c:xMode val="edge"/>
          <c:yMode val="edge"/>
          <c:x val="0.16532975654177531"/>
          <c:y val="0.24025943284571322"/>
          <c:w val="0.67986838213944722"/>
          <c:h val="0.75390328216286573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1. POLUGODIŠTE 26/27</c:v>
                </c:pt>
              </c:strCache>
            </c:strRef>
          </c:tx>
          <c:dPt>
            <c:idx val="0"/>
            <c:bubble3D val="0"/>
            <c:spPr>
              <a:pattFill prst="ltUpDiag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1-0A38-4B23-9170-93CC05CB2BAF}"/>
              </c:ext>
            </c:extLst>
          </c:dPt>
          <c:dPt>
            <c:idx val="1"/>
            <c:bubble3D val="0"/>
            <c:spPr>
              <a:pattFill prst="ltUpDiag">
                <a:fgClr>
                  <a:schemeClr val="accent2"/>
                </a:fgClr>
                <a:bgClr>
                  <a:schemeClr val="accent2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3-0A38-4B23-9170-93CC05CB2BAF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r-Latn-RS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Naplaćene</c:v>
                </c:pt>
                <c:pt idx="1">
                  <c:v>Dužni</c:v>
                </c:pt>
              </c:strCache>
            </c:strRef>
          </c:cat>
          <c:val>
            <c:numRef>
              <c:f>Sheet1!$B$2:$B$3</c:f>
              <c:numCache>
                <c:formatCode>#,##0.00</c:formatCode>
                <c:ptCount val="2"/>
                <c:pt idx="0">
                  <c:v>12180</c:v>
                </c:pt>
                <c:pt idx="1">
                  <c:v>9200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BF5-424F-B5D4-24BC3A27E2EE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sr-Latn-R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22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D6E975-670D-7436-E46F-9CA908AF14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6FBB87A-ADC8-052F-8272-218D343C7E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F8AF23-8C0E-7F64-8109-FD01C0D63E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0F691-FE65-4300-B9E1-EE46DC91280B}" type="datetimeFigureOut">
              <a:rPr lang="hr-HR" smtClean="0"/>
              <a:t>19.9.2026.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56D914-0CDA-5151-88EA-4B1968660A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A7294F-C50F-A80E-24FD-597B047C37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9FAB4-55D6-4DBF-9019-8C1174937E5D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504903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84FC21-3EEB-775B-542E-600A26552F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527470-9C08-66E0-26D5-650B80D533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965B47-8466-3AEA-CF24-8AE757DD36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0F691-FE65-4300-B9E1-EE46DC91280B}" type="datetimeFigureOut">
              <a:rPr lang="hr-HR" smtClean="0"/>
              <a:t>19.9.2026.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9DD8A1-C784-CC10-5C97-60755C6A50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A73753-30D3-7D0E-7107-EE79DF19F9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9FAB4-55D6-4DBF-9019-8C1174937E5D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4875865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38AD1E-BDF1-CD85-01AE-4E7FC18F74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1134AC-9DBF-DA79-22BE-13042FE370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B53ABA-0ACB-B52F-0D18-F7FF6BFA8E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0F691-FE65-4300-B9E1-EE46DC91280B}" type="datetimeFigureOut">
              <a:rPr lang="hr-HR" smtClean="0"/>
              <a:t>19.9.2026.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5B9652-29E6-2416-9F84-7F58D9FAC1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66588A-D77C-10BC-799D-FF080406ED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9FAB4-55D6-4DBF-9019-8C1174937E5D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5480380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4F1B75-2ECA-C461-1AAF-F7463E25C7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B999FC-E7AA-56F7-4944-F7D3DDEB70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C2ABA4F-B6C7-0643-B76C-E8F8D8A147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AB06914-E96F-C512-5E0E-422A10223E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0F691-FE65-4300-B9E1-EE46DC91280B}" type="datetimeFigureOut">
              <a:rPr lang="hr-HR" smtClean="0"/>
              <a:t>19.9.2026.</a:t>
            </a:fld>
            <a:endParaRPr lang="hr-H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3539BD-DAEB-7C9F-AFC1-E23533251D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2826B5-2F01-EA97-2AC8-D550789599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9FAB4-55D6-4DBF-9019-8C1174937E5D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6236097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014FBF-1A42-C979-1DD6-05A7B88C06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487573-E1D2-8B7C-728E-14235D992A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6D016E-BED7-3E43-BF05-63468A152A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7C068F1-3018-07F7-21CA-720469250B5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197FE9E-6FB1-FEA1-4DA0-5288B94EBE4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BD715B2-A387-FDFF-F305-9D06D124A4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0F691-FE65-4300-B9E1-EE46DC91280B}" type="datetimeFigureOut">
              <a:rPr lang="hr-HR" smtClean="0"/>
              <a:t>19.9.2026.</a:t>
            </a:fld>
            <a:endParaRPr lang="hr-H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7055ABF-7A19-159D-F7BF-62CD4069E6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EA7532B-57CD-7EDC-ED2C-C589C93EA6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9FAB4-55D6-4DBF-9019-8C1174937E5D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6925139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A785BC-5454-5806-E1EB-0099C6F69B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B075F20-C56D-8AD9-1C64-59E27D7B3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0F691-FE65-4300-B9E1-EE46DC91280B}" type="datetimeFigureOut">
              <a:rPr lang="hr-HR" smtClean="0"/>
              <a:t>19.9.2026.</a:t>
            </a:fld>
            <a:endParaRPr lang="hr-H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1CD49BF-E731-6D04-87EE-87F90A9601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B48B404-65D9-CF46-7F58-FDE13D852A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9FAB4-55D6-4DBF-9019-8C1174937E5D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8360134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3C7ADC6-008F-AE1C-E3E6-E3E645415B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0F691-FE65-4300-B9E1-EE46DC91280B}" type="datetimeFigureOut">
              <a:rPr lang="hr-HR" smtClean="0"/>
              <a:t>19.9.2026.</a:t>
            </a:fld>
            <a:endParaRPr lang="hr-H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EC1C954-47D7-11FB-3AA1-EB3B1C3BAB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B767E5-D9BE-558C-D538-151201D128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9FAB4-55D6-4DBF-9019-8C1174937E5D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5745427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626625-F305-78AF-9098-CE0EA7C45B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7EDD33-65C3-618A-5D7C-42C9D35E07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A73861-B7C7-3A62-52B5-C1402E266B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2EDF862-2D63-7318-C320-69FC5C2237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0F691-FE65-4300-B9E1-EE46DC91280B}" type="datetimeFigureOut">
              <a:rPr lang="hr-HR" smtClean="0"/>
              <a:t>19.9.2026.</a:t>
            </a:fld>
            <a:endParaRPr lang="hr-H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C10231D-268F-723E-AD16-A9A2DF1945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9A451E8-0C8D-82AD-3661-12ADBB860D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9FAB4-55D6-4DBF-9019-8C1174937E5D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8310275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D83671-D519-8B26-F2A3-CBC5F5E933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CF4DB6C-31C8-C38B-38A3-616408217AA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r-H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0ADD39-34EE-5E07-53C4-1973EAACC3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EEB8F6-27F4-F4A6-709F-8D78C06656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0F691-FE65-4300-B9E1-EE46DC91280B}" type="datetimeFigureOut">
              <a:rPr lang="hr-HR" smtClean="0"/>
              <a:t>19.9.2026.</a:t>
            </a:fld>
            <a:endParaRPr lang="hr-H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7EC620-0389-206B-CFB9-B764FD2A76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03AFFA-CEC4-A73C-5557-C717FDB7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9FAB4-55D6-4DBF-9019-8C1174937E5D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3778815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6EB189-CEE2-564D-7067-D97D9E8A63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349A016-876A-42ED-B1CB-65A21E2778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D7F172-7626-29F8-13CF-B43E6A626D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0F691-FE65-4300-B9E1-EE46DC91280B}" type="datetimeFigureOut">
              <a:rPr lang="hr-HR" smtClean="0"/>
              <a:t>19.9.2026.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BD7AC8-91C0-741D-6511-BB329C3EE7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27BB26-20BB-2E88-7FAA-DA3161790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9FAB4-55D6-4DBF-9019-8C1174937E5D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6348344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68C1290-C827-3BF9-C2B6-FDAA4F35185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6B7FCE2-E9FB-40F1-4545-5F3CB7DF84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75EF3B-05E6-07C2-18F3-0E7CF2AF2D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0F691-FE65-4300-B9E1-EE46DC91280B}" type="datetimeFigureOut">
              <a:rPr lang="hr-HR" smtClean="0"/>
              <a:t>19.9.2026.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9CF8E9-71F5-7197-49CA-B55E01B38C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9CF8B6-1ED3-2FB1-7381-3DA3BCB57F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9FAB4-55D6-4DBF-9019-8C1174937E5D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6869914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E6DD89A-58FF-47BE-12AB-979909A34F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8A31CE-B889-D21C-D6B8-7631699165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DDE245-DCE6-B616-00BA-D5525781EF7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200F691-FE65-4300-B9E1-EE46DC91280B}" type="datetimeFigureOut">
              <a:rPr lang="hr-HR" smtClean="0"/>
              <a:t>19.9.2026.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6C48FE-D2F4-A1D4-83ED-0C492206C0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221282-225A-DDD3-F06A-E61538466B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779FAB4-55D6-4DBF-9019-8C1174937E5D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774534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DB8D6C-9536-5A3A-5154-4136C8D2E6C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7511A3-711F-956E-2AAF-C73510A52C4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r-HR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D66DF75-B3F5-56A2-CC53-3B7B1066716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0EED287-9C7E-85D1-D84C-599FFF0B4662}"/>
              </a:ext>
            </a:extLst>
          </p:cNvPr>
          <p:cNvSpPr txBox="1"/>
          <p:nvPr/>
        </p:nvSpPr>
        <p:spPr>
          <a:xfrm>
            <a:off x="4660489" y="847014"/>
            <a:ext cx="512260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6000" b="1" dirty="0">
                <a:solidFill>
                  <a:schemeClr val="bg1"/>
                </a:solidFill>
              </a:rPr>
              <a:t>JE LI GORIVO </a:t>
            </a:r>
            <a:r>
              <a:rPr lang="hr-HR" sz="6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TROŠAK</a:t>
            </a:r>
            <a:r>
              <a:rPr lang="hr-HR" sz="6000" b="1" dirty="0">
                <a:solidFill>
                  <a:srgbClr val="FF0000"/>
                </a:solidFill>
              </a:rPr>
              <a:t>?</a:t>
            </a:r>
            <a:r>
              <a:rPr lang="hr-HR" sz="6000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637823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EF01D92-FF08-24A1-BC59-9A63E73A39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17F937-21CD-8636-989D-33D5EB1AED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4698334"/>
          </a:xfrm>
        </p:spPr>
        <p:txBody>
          <a:bodyPr/>
          <a:lstStyle/>
          <a:p>
            <a:endParaRPr lang="hr-HR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FF9838E-231C-0185-1DBB-D1F42BBEE9DB}"/>
              </a:ext>
            </a:extLst>
          </p:cNvPr>
          <p:cNvSpPr txBox="1"/>
          <p:nvPr/>
        </p:nvSpPr>
        <p:spPr>
          <a:xfrm>
            <a:off x="2288130" y="1592826"/>
            <a:ext cx="7832465" cy="280076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sz="4400" dirty="0">
                <a:solidFill>
                  <a:srgbClr val="FF0000"/>
                </a:solidFill>
              </a:rPr>
              <a:t>BEZ</a:t>
            </a:r>
            <a:r>
              <a:rPr lang="hr-HR" sz="4400" dirty="0">
                <a:solidFill>
                  <a:schemeClr val="bg1"/>
                </a:solidFill>
              </a:rPr>
              <a:t> GORIVA </a:t>
            </a:r>
            <a:r>
              <a:rPr lang="hr-HR" sz="4400" dirty="0">
                <a:solidFill>
                  <a:srgbClr val="FF0000"/>
                </a:solidFill>
              </a:rPr>
              <a:t>NEMA</a:t>
            </a:r>
            <a:r>
              <a:rPr lang="hr-HR" sz="4400" dirty="0">
                <a:solidFill>
                  <a:schemeClr val="bg1"/>
                </a:solidFill>
              </a:rPr>
              <a:t> PUTOVANJA</a:t>
            </a:r>
          </a:p>
          <a:p>
            <a:endParaRPr lang="hr-HR" sz="4400" dirty="0">
              <a:solidFill>
                <a:schemeClr val="bg1"/>
              </a:solidFill>
            </a:endParaRPr>
          </a:p>
          <a:p>
            <a:r>
              <a:rPr lang="hr-HR" sz="4400" b="1" dirty="0">
                <a:solidFill>
                  <a:schemeClr val="bg1"/>
                </a:solidFill>
              </a:rPr>
              <a:t>KAKO</a:t>
            </a:r>
            <a:r>
              <a:rPr lang="hr-HR" sz="4400" dirty="0">
                <a:solidFill>
                  <a:schemeClr val="bg1"/>
                </a:solidFill>
              </a:rPr>
              <a:t> PUTOVATI </a:t>
            </a:r>
          </a:p>
          <a:p>
            <a:r>
              <a:rPr lang="hr-HR" sz="4400" dirty="0">
                <a:solidFill>
                  <a:schemeClr val="bg1"/>
                </a:solidFill>
              </a:rPr>
              <a:t>AKO JE GORIVO PRESKUPO?</a:t>
            </a:r>
          </a:p>
        </p:txBody>
      </p:sp>
    </p:spTree>
    <p:extLst>
      <p:ext uri="{BB962C8B-B14F-4D97-AF65-F5344CB8AC3E}">
        <p14:creationId xmlns:p14="http://schemas.microsoft.com/office/powerpoint/2010/main" val="28271301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515383E-FC28-2372-8421-0AE15F4730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539895-294C-846B-5EF5-F38EC167F7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4698334"/>
          </a:xfrm>
        </p:spPr>
        <p:txBody>
          <a:bodyPr/>
          <a:lstStyle/>
          <a:p>
            <a:endParaRPr lang="hr-HR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A752866-F14B-5F68-77B0-77F7E87C90D7}"/>
              </a:ext>
            </a:extLst>
          </p:cNvPr>
          <p:cNvSpPr txBox="1"/>
          <p:nvPr/>
        </p:nvSpPr>
        <p:spPr>
          <a:xfrm>
            <a:off x="2288129" y="1592826"/>
            <a:ext cx="766211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3600" dirty="0">
                <a:solidFill>
                  <a:schemeClr val="bg1"/>
                </a:solidFill>
              </a:rPr>
              <a:t>Pronaći suputnika – udružiti se</a:t>
            </a:r>
          </a:p>
          <a:p>
            <a:r>
              <a:rPr lang="hr-HR" sz="3600" dirty="0">
                <a:solidFill>
                  <a:schemeClr val="bg1"/>
                </a:solidFill>
              </a:rPr>
              <a:t>i zajedno ostvariti putovanje!</a:t>
            </a:r>
          </a:p>
          <a:p>
            <a:endParaRPr lang="hr-HR" sz="3600" dirty="0">
              <a:solidFill>
                <a:schemeClr val="bg1"/>
              </a:solidFill>
            </a:endParaRPr>
          </a:p>
          <a:p>
            <a:r>
              <a:rPr lang="hr-HR" sz="3600" dirty="0">
                <a:solidFill>
                  <a:schemeClr val="bg1"/>
                </a:solidFill>
              </a:rPr>
              <a:t>TO RADIMO MI LIONSI</a:t>
            </a:r>
          </a:p>
          <a:p>
            <a:endParaRPr lang="hr-HR" sz="3600" dirty="0">
              <a:solidFill>
                <a:schemeClr val="bg1"/>
              </a:solidFill>
            </a:endParaRPr>
          </a:p>
          <a:p>
            <a:r>
              <a:rPr lang="hr-HR" sz="3600" dirty="0">
                <a:solidFill>
                  <a:srgbClr val="FFFF00"/>
                </a:solidFill>
              </a:rPr>
              <a:t>KLUB – ZONA-REGIJA-DISTRIKT-...-LCI</a:t>
            </a:r>
          </a:p>
        </p:txBody>
      </p:sp>
    </p:spTree>
    <p:extLst>
      <p:ext uri="{BB962C8B-B14F-4D97-AF65-F5344CB8AC3E}">
        <p14:creationId xmlns:p14="http://schemas.microsoft.com/office/powerpoint/2010/main" val="31002318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5A935B-B303-1825-1BF2-7FEA2D7218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773" y="5941455"/>
            <a:ext cx="3281516" cy="414338"/>
          </a:xfrm>
        </p:spPr>
        <p:txBody>
          <a:bodyPr>
            <a:noAutofit/>
          </a:bodyPr>
          <a:lstStyle/>
          <a:p>
            <a:pPr algn="ctr"/>
            <a:r>
              <a:rPr lang="hr-HR" sz="1800" dirty="0"/>
              <a:t>STANJE ČLANARINA D-126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000BF236-2A89-E51B-5D8E-9DCD25997E7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66411084"/>
              </p:ext>
            </p:extLst>
          </p:nvPr>
        </p:nvGraphicFramePr>
        <p:xfrm>
          <a:off x="369941" y="1368711"/>
          <a:ext cx="4825181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417DCDD7-2912-8DAC-7D08-E8C5C5331D99}"/>
              </a:ext>
            </a:extLst>
          </p:cNvPr>
          <p:cNvSpPr txBox="1"/>
          <p:nvPr/>
        </p:nvSpPr>
        <p:spPr>
          <a:xfrm>
            <a:off x="2271252" y="502207"/>
            <a:ext cx="821362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r-HR" sz="3200" b="1" dirty="0"/>
              <a:t>ČLANARINA JE GORIVO ORGANIZACIJE.</a:t>
            </a:r>
            <a:endParaRPr lang="hr-HR" sz="3200" b="1" dirty="0">
              <a:solidFill>
                <a:schemeClr val="bg1"/>
              </a:solidFill>
            </a:endParaRP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2E90174C-0609-5F06-AE57-9790F497334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7002394"/>
              </p:ext>
            </p:extLst>
          </p:nvPr>
        </p:nvGraphicFramePr>
        <p:xfrm>
          <a:off x="5270090" y="2656840"/>
          <a:ext cx="6096000" cy="125450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289243171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286545957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892926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algn="l" fontAlgn="ctr">
                        <a:lnSpc>
                          <a:spcPct val="121795"/>
                        </a:lnSpc>
                        <a:buNone/>
                      </a:pPr>
                      <a:r>
                        <a:rPr lang="hr-HR" sz="2800" dirty="0">
                          <a:effectLst/>
                        </a:rPr>
                        <a:t>Obračunato</a:t>
                      </a:r>
                      <a:endParaRPr lang="hr-HR" sz="2800" b="0" i="0" dirty="0">
                        <a:solidFill>
                          <a:srgbClr val="222222"/>
                        </a:solidFill>
                        <a:effectLst/>
                        <a:latin typeface="inherit"/>
                      </a:endParaRPr>
                    </a:p>
                  </a:txBody>
                  <a:tcPr marT="53340" marB="53340" anchor="ctr"/>
                </a:tc>
                <a:tc>
                  <a:txBody>
                    <a:bodyPr/>
                    <a:lstStyle/>
                    <a:p>
                      <a:pPr marL="0" marR="0" algn="l" fontAlgn="ctr">
                        <a:lnSpc>
                          <a:spcPct val="121795"/>
                        </a:lnSpc>
                        <a:buNone/>
                      </a:pPr>
                      <a:r>
                        <a:rPr lang="hr-HR" sz="2800" dirty="0">
                          <a:effectLst/>
                        </a:rPr>
                        <a:t>Naplaćeno</a:t>
                      </a:r>
                      <a:endParaRPr lang="hr-HR" sz="2800" b="0" i="0" dirty="0">
                        <a:solidFill>
                          <a:srgbClr val="222222"/>
                        </a:solidFill>
                        <a:effectLst/>
                        <a:latin typeface="inherit"/>
                      </a:endParaRPr>
                    </a:p>
                  </a:txBody>
                  <a:tcPr marT="53340" marB="53340" anchor="ctr"/>
                </a:tc>
                <a:tc>
                  <a:txBody>
                    <a:bodyPr/>
                    <a:lstStyle/>
                    <a:p>
                      <a:pPr marL="0" marR="0" algn="l" fontAlgn="ctr">
                        <a:lnSpc>
                          <a:spcPct val="121795"/>
                        </a:lnSpc>
                        <a:buNone/>
                      </a:pPr>
                      <a:r>
                        <a:rPr lang="hr-HR" sz="2800" dirty="0">
                          <a:solidFill>
                            <a:srgbClr val="FF0000"/>
                          </a:solidFill>
                          <a:effectLst/>
                        </a:rPr>
                        <a:t>Dugovanje</a:t>
                      </a:r>
                      <a:endParaRPr lang="hr-HR" sz="2800" b="0" i="0" dirty="0">
                        <a:solidFill>
                          <a:srgbClr val="FF0000"/>
                        </a:solidFill>
                        <a:effectLst/>
                        <a:latin typeface="inherit"/>
                      </a:endParaRPr>
                    </a:p>
                  </a:txBody>
                  <a:tcPr marT="53340" marB="53340" anchor="ctr"/>
                </a:tc>
                <a:extLst>
                  <a:ext uri="{0D108BD9-81ED-4DB2-BD59-A6C34878D82A}">
                    <a16:rowId xmlns:a16="http://schemas.microsoft.com/office/drawing/2014/main" val="358419461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l" fontAlgn="ctr">
                        <a:lnSpc>
                          <a:spcPct val="121795"/>
                        </a:lnSpc>
                        <a:buNone/>
                      </a:pPr>
                      <a:r>
                        <a:rPr lang="hr-HR" sz="2800" dirty="0">
                          <a:effectLst/>
                        </a:rPr>
                        <a:t>21.380,00</a:t>
                      </a:r>
                      <a:endParaRPr lang="hr-HR" sz="2800" b="0" i="0" dirty="0">
                        <a:solidFill>
                          <a:srgbClr val="222222"/>
                        </a:solidFill>
                        <a:effectLst/>
                        <a:latin typeface="inherit"/>
                      </a:endParaRPr>
                    </a:p>
                  </a:txBody>
                  <a:tcPr marT="53340" marB="53340" anchor="ctr"/>
                </a:tc>
                <a:tc>
                  <a:txBody>
                    <a:bodyPr/>
                    <a:lstStyle/>
                    <a:p>
                      <a:pPr marL="0" marR="0" algn="l" fontAlgn="ctr">
                        <a:lnSpc>
                          <a:spcPct val="121795"/>
                        </a:lnSpc>
                        <a:buNone/>
                      </a:pPr>
                      <a:r>
                        <a:rPr lang="hr-HR" sz="2800" dirty="0">
                          <a:effectLst/>
                        </a:rPr>
                        <a:t>12.180,00</a:t>
                      </a:r>
                      <a:endParaRPr lang="hr-HR" sz="2800" b="0" i="0" dirty="0">
                        <a:solidFill>
                          <a:srgbClr val="222222"/>
                        </a:solidFill>
                        <a:effectLst/>
                        <a:latin typeface="inherit"/>
                      </a:endParaRPr>
                    </a:p>
                  </a:txBody>
                  <a:tcPr marT="53340" marB="53340" anchor="ctr"/>
                </a:tc>
                <a:tc>
                  <a:txBody>
                    <a:bodyPr/>
                    <a:lstStyle/>
                    <a:p>
                      <a:pPr marL="0" marR="0" algn="l" fontAlgn="ctr">
                        <a:lnSpc>
                          <a:spcPct val="121795"/>
                        </a:lnSpc>
                        <a:buNone/>
                      </a:pPr>
                      <a:r>
                        <a:rPr lang="hr-HR" sz="2800" dirty="0">
                          <a:solidFill>
                            <a:srgbClr val="FF0000"/>
                          </a:solidFill>
                          <a:effectLst/>
                        </a:rPr>
                        <a:t>9.200,00</a:t>
                      </a:r>
                      <a:endParaRPr lang="hr-HR" sz="2800" b="0" i="0" dirty="0">
                        <a:solidFill>
                          <a:srgbClr val="FF0000"/>
                        </a:solidFill>
                        <a:effectLst/>
                        <a:latin typeface="inherit"/>
                      </a:endParaRPr>
                    </a:p>
                  </a:txBody>
                  <a:tcPr marT="53340" marB="53340" anchor="ctr"/>
                </a:tc>
                <a:extLst>
                  <a:ext uri="{0D108BD9-81ED-4DB2-BD59-A6C34878D82A}">
                    <a16:rowId xmlns:a16="http://schemas.microsoft.com/office/drawing/2014/main" val="24563504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354466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13287C-2205-3A50-6629-3E4F21337C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6EE5A0-2FD4-7579-D161-D4DBBC12F5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r-HR" dirty="0"/>
              <a:t>STANJE NOVCA D-126 – Što imamo?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0319ABE2-5793-C2AB-457B-E45BEE9217D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48615929"/>
              </p:ext>
            </p:extLst>
          </p:nvPr>
        </p:nvGraphicFramePr>
        <p:xfrm>
          <a:off x="1130710" y="1814800"/>
          <a:ext cx="8986683" cy="35344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22374">
                  <a:extLst>
                    <a:ext uri="{9D8B030D-6E8A-4147-A177-3AD203B41FA5}">
                      <a16:colId xmlns:a16="http://schemas.microsoft.com/office/drawing/2014/main" val="1649949805"/>
                    </a:ext>
                  </a:extLst>
                </a:gridCol>
                <a:gridCol w="3264309">
                  <a:extLst>
                    <a:ext uri="{9D8B030D-6E8A-4147-A177-3AD203B41FA5}">
                      <a16:colId xmlns:a16="http://schemas.microsoft.com/office/drawing/2014/main" val="3611015842"/>
                    </a:ext>
                  </a:extLst>
                </a:gridCol>
              </a:tblGrid>
              <a:tr h="297083">
                <a:tc>
                  <a:txBody>
                    <a:bodyPr/>
                    <a:lstStyle/>
                    <a:p>
                      <a:r>
                        <a:rPr lang="hr-HR" dirty="0"/>
                        <a:t>BROJ RAČUNA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dirty="0"/>
                        <a:t>STANJE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2826420"/>
                  </a:ext>
                </a:extLst>
              </a:tr>
              <a:tr h="297083">
                <a:tc>
                  <a:txBody>
                    <a:bodyPr/>
                    <a:lstStyle/>
                    <a:p>
                      <a:r>
                        <a:rPr lang="hr-HR" dirty="0"/>
                        <a:t>HR1423400091110018022 </a:t>
                      </a:r>
                      <a:r>
                        <a:rPr lang="hr-HR" b="1" dirty="0"/>
                        <a:t>REDOVNI RAČUN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dirty="0"/>
                        <a:t>11.364,91 EUR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0758895"/>
                  </a:ext>
                </a:extLst>
              </a:tr>
              <a:tr h="27547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r-HR" dirty="0"/>
                        <a:t>HR3123400091511093704 DONATORSKE AKCIJE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r-HR" b="1" dirty="0">
                          <a:solidFill>
                            <a:srgbClr val="FF0000"/>
                          </a:solidFill>
                        </a:rPr>
                        <a:t>(Prikupljeno za OMIŠ </a:t>
                      </a:r>
                      <a:r>
                        <a:rPr lang="hr-HR" sz="1800" b="1" i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16.795,55)</a:t>
                      </a:r>
                      <a:endParaRPr lang="hr-HR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dirty="0"/>
                        <a:t>16.910,81 EUR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1699065"/>
                  </a:ext>
                </a:extLst>
              </a:tr>
              <a:tr h="540711">
                <a:tc>
                  <a:txBody>
                    <a:bodyPr/>
                    <a:lstStyle/>
                    <a:p>
                      <a:r>
                        <a:rPr lang="en-US" dirty="0"/>
                        <a:t>HR3823400091510243179 SIGHT FIRST II (</a:t>
                      </a:r>
                      <a:r>
                        <a:rPr lang="en-US" dirty="0" err="1"/>
                        <a:t>potres</a:t>
                      </a:r>
                      <a:r>
                        <a:rPr lang="en-US" dirty="0"/>
                        <a:t>)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dirty="0"/>
                        <a:t>6.514,61 EUR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7196455"/>
                  </a:ext>
                </a:extLst>
              </a:tr>
              <a:tr h="540711">
                <a:tc>
                  <a:txBody>
                    <a:bodyPr/>
                    <a:lstStyle/>
                    <a:p>
                      <a:r>
                        <a:rPr lang="hr-HR" dirty="0"/>
                        <a:t>HR5323400091510243200 JEDRIMA PROTIV DROGE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dirty="0"/>
                        <a:t>36.625,17 EUR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4185625"/>
                  </a:ext>
                </a:extLst>
              </a:tr>
              <a:tr h="540711">
                <a:tc>
                  <a:txBody>
                    <a:bodyPr/>
                    <a:lstStyle/>
                    <a:p>
                      <a:r>
                        <a:rPr lang="hr-HR" dirty="0"/>
                        <a:t>HR5723400091510243419 LIONS QUEST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dirty="0"/>
                        <a:t>37.039,58 EUR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9115790"/>
                  </a:ext>
                </a:extLst>
              </a:tr>
              <a:tr h="540711">
                <a:tc>
                  <a:txBody>
                    <a:bodyPr/>
                    <a:lstStyle/>
                    <a:p>
                      <a:r>
                        <a:rPr lang="hr-HR" sz="2400" b="1" dirty="0"/>
                        <a:t>SVEUKUPNO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2000" b="1" dirty="0"/>
                        <a:t>108.701,93 EUR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30254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096037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3B5AFDA-16F5-1601-B2C6-B47B2D05FF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Slide Background">
            <a:extLst>
              <a:ext uri="{FF2B5EF4-FFF2-40B4-BE49-F238E27FC236}">
                <a16:creationId xmlns:a16="http://schemas.microsoft.com/office/drawing/2014/main" id="{5105D448-4A6C-48A3-8C3C-71AF58F3E5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025579F-C5D8-43BE-AF84-3E66A482C5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12192000" cy="2544415"/>
          </a:xfrm>
          <a:prstGeom prst="rect">
            <a:avLst/>
          </a:prstGeom>
          <a:ln>
            <a:noFill/>
          </a:ln>
          <a:effectLst>
            <a:outerShdw blurRad="203200" dist="88900" dir="5460000" sx="95000" sy="95000" algn="t" rotWithShape="0">
              <a:srgbClr val="000000">
                <a:alpha val="26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F9A8054-8E16-757F-9B50-8C3E7D6C06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999" y="463941"/>
            <a:ext cx="9963509" cy="1616529"/>
          </a:xfrm>
        </p:spPr>
        <p:txBody>
          <a:bodyPr>
            <a:normAutofit/>
          </a:bodyPr>
          <a:lstStyle/>
          <a:p>
            <a:r>
              <a:rPr lang="hr-HR" sz="4000"/>
              <a:t>STANJE ČLANARINA LCI</a:t>
            </a:r>
          </a:p>
        </p:txBody>
      </p:sp>
      <p:graphicFrame>
        <p:nvGraphicFramePr>
          <p:cNvPr id="3" name="Content Placeholder 2">
            <a:extLst>
              <a:ext uri="{FF2B5EF4-FFF2-40B4-BE49-F238E27FC236}">
                <a16:creationId xmlns:a16="http://schemas.microsoft.com/office/drawing/2014/main" id="{69CD58AC-886E-742A-86D2-E281CC36A5F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8284584"/>
              </p:ext>
            </p:extLst>
          </p:nvPr>
        </p:nvGraphicFramePr>
        <p:xfrm>
          <a:off x="905668" y="3590296"/>
          <a:ext cx="10383435" cy="1983400"/>
        </p:xfrm>
        <a:graphic>
          <a:graphicData uri="http://schemas.openxmlformats.org/drawingml/2006/table">
            <a:tbl>
              <a:tblPr/>
              <a:tblGrid>
                <a:gridCol w="1329845">
                  <a:extLst>
                    <a:ext uri="{9D8B030D-6E8A-4147-A177-3AD203B41FA5}">
                      <a16:colId xmlns:a16="http://schemas.microsoft.com/office/drawing/2014/main" val="1695154351"/>
                    </a:ext>
                  </a:extLst>
                </a:gridCol>
                <a:gridCol w="1528329">
                  <a:extLst>
                    <a:ext uri="{9D8B030D-6E8A-4147-A177-3AD203B41FA5}">
                      <a16:colId xmlns:a16="http://schemas.microsoft.com/office/drawing/2014/main" val="1121992393"/>
                    </a:ext>
                  </a:extLst>
                </a:gridCol>
                <a:gridCol w="2421508">
                  <a:extLst>
                    <a:ext uri="{9D8B030D-6E8A-4147-A177-3AD203B41FA5}">
                      <a16:colId xmlns:a16="http://schemas.microsoft.com/office/drawing/2014/main" val="272599091"/>
                    </a:ext>
                  </a:extLst>
                </a:gridCol>
                <a:gridCol w="1550885">
                  <a:extLst>
                    <a:ext uri="{9D8B030D-6E8A-4147-A177-3AD203B41FA5}">
                      <a16:colId xmlns:a16="http://schemas.microsoft.com/office/drawing/2014/main" val="3958506034"/>
                    </a:ext>
                  </a:extLst>
                </a:gridCol>
                <a:gridCol w="1528329">
                  <a:extLst>
                    <a:ext uri="{9D8B030D-6E8A-4147-A177-3AD203B41FA5}">
                      <a16:colId xmlns:a16="http://schemas.microsoft.com/office/drawing/2014/main" val="3379842784"/>
                    </a:ext>
                  </a:extLst>
                </a:gridCol>
                <a:gridCol w="2024539">
                  <a:extLst>
                    <a:ext uri="{9D8B030D-6E8A-4147-A177-3AD203B41FA5}">
                      <a16:colId xmlns:a16="http://schemas.microsoft.com/office/drawing/2014/main" val="2427984303"/>
                    </a:ext>
                  </a:extLst>
                </a:gridCol>
              </a:tblGrid>
              <a:tr h="99170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hr-HR" sz="2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[1-30 Days]</a:t>
                      </a:r>
                      <a:endParaRPr lang="hr-HR" sz="5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1653" marR="21653" marT="216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hr-HR" sz="2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[31-60 Days]</a:t>
                      </a:r>
                      <a:endParaRPr lang="hr-HR" sz="5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1653" marR="21653" marT="216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hr-HR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[61-90 Days]</a:t>
                      </a:r>
                      <a:endParaRPr lang="hr-HR" sz="5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1653" marR="21653" marT="216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hr-HR" sz="2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[91-120 Days]</a:t>
                      </a:r>
                      <a:endParaRPr lang="hr-HR" sz="5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1653" marR="21653" marT="216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hr-HR" sz="2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[121 Days+]</a:t>
                      </a:r>
                      <a:endParaRPr lang="hr-HR" sz="5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1653" marR="21653" marT="216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hr-HR" sz="2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Total Past Due</a:t>
                      </a:r>
                      <a:endParaRPr lang="hr-HR" sz="5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1653" marR="21653" marT="216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8720496"/>
                  </a:ext>
                </a:extLst>
              </a:tr>
              <a:tr h="99170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hr-HR" sz="2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      82,84 </a:t>
                      </a:r>
                      <a:endParaRPr lang="hr-HR" sz="5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1653" marR="21653" marT="216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hr-HR" sz="2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      940,00 </a:t>
                      </a:r>
                      <a:endParaRPr lang="hr-HR" sz="5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1653" marR="21653" marT="216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hr-HR" sz="2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  16.662,73 </a:t>
                      </a:r>
                      <a:endParaRPr lang="hr-HR" sz="5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1653" marR="21653" marT="216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hr-HR" sz="2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          52,50 </a:t>
                      </a:r>
                      <a:endParaRPr lang="hr-HR" sz="5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1653" marR="21653" marT="216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hr-HR" sz="2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     530,01 </a:t>
                      </a:r>
                      <a:endParaRPr lang="hr-HR" sz="5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1653" marR="21653" marT="216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hr-HR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    18.268,08 </a:t>
                      </a:r>
                      <a:endParaRPr lang="hr-HR" sz="5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1653" marR="21653" marT="216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AF2D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36407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778672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C1541F4-151B-B3F2-2159-F4558054856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39CF9CD-3BEA-DD39-6158-13557308BD15}"/>
              </a:ext>
            </a:extLst>
          </p:cNvPr>
          <p:cNvSpPr txBox="1"/>
          <p:nvPr/>
        </p:nvSpPr>
        <p:spPr>
          <a:xfrm>
            <a:off x="3348036" y="2767280"/>
            <a:ext cx="5495928" cy="132343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hr-HR" sz="8000" dirty="0"/>
              <a:t>PITANJA ???</a:t>
            </a:r>
          </a:p>
        </p:txBody>
      </p:sp>
    </p:spTree>
    <p:extLst>
      <p:ext uri="{BB962C8B-B14F-4D97-AF65-F5344CB8AC3E}">
        <p14:creationId xmlns:p14="http://schemas.microsoft.com/office/powerpoint/2010/main" val="11271468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18B3A01-BFCC-B80A-B3BD-B06D981F9F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9C9FBC-7A00-3307-76E4-0315933D72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4698334"/>
          </a:xfrm>
        </p:spPr>
        <p:txBody>
          <a:bodyPr/>
          <a:lstStyle/>
          <a:p>
            <a:r>
              <a:rPr lang="hr-HR" dirty="0">
                <a:solidFill>
                  <a:schemeClr val="bg1"/>
                </a:solidFill>
              </a:rPr>
              <a:t>financije@lions.hr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08F7427-1968-7C4B-706E-3628EDE98C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1536" y="1774536"/>
            <a:ext cx="3308928" cy="330892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D2214EC-D2AD-FC5B-B9CC-4E227E5051AC}"/>
              </a:ext>
            </a:extLst>
          </p:cNvPr>
          <p:cNvSpPr txBox="1"/>
          <p:nvPr/>
        </p:nvSpPr>
        <p:spPr>
          <a:xfrm>
            <a:off x="2312945" y="1128205"/>
            <a:ext cx="756611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sz="3600" dirty="0">
                <a:solidFill>
                  <a:schemeClr val="bg1"/>
                </a:solidFill>
              </a:rPr>
              <a:t>IZVJEŠTAJ RIZNIČARA DISTRIKT D-126</a:t>
            </a:r>
          </a:p>
        </p:txBody>
      </p:sp>
    </p:spTree>
    <p:extLst>
      <p:ext uri="{BB962C8B-B14F-4D97-AF65-F5344CB8AC3E}">
        <p14:creationId xmlns:p14="http://schemas.microsoft.com/office/powerpoint/2010/main" val="33327764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</TotalTime>
  <Words>151</Words>
  <Application>Microsoft Office PowerPoint</Application>
  <PresentationFormat>Widescreen</PresentationFormat>
  <Paragraphs>52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Aptos</vt:lpstr>
      <vt:lpstr>Aptos Display</vt:lpstr>
      <vt:lpstr>ARIAL</vt:lpstr>
      <vt:lpstr>ARIAL</vt:lpstr>
      <vt:lpstr>inherit</vt:lpstr>
      <vt:lpstr>Office Theme</vt:lpstr>
      <vt:lpstr>PowerPoint Presentation</vt:lpstr>
      <vt:lpstr>PowerPoint Presentation</vt:lpstr>
      <vt:lpstr>PowerPoint Presentation</vt:lpstr>
      <vt:lpstr>STANJE ČLANARINA D-126</vt:lpstr>
      <vt:lpstr>STANJE NOVCA D-126 – Što imamo?</vt:lpstr>
      <vt:lpstr>STANJE ČLANARINA LCI</vt:lpstr>
      <vt:lpstr>PowerPoint Presentation</vt:lpstr>
      <vt:lpstr>financije@lions.hr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Negotium Transformatio</dc:creator>
  <cp:lastModifiedBy>Negotium Transformatio</cp:lastModifiedBy>
  <cp:revision>5</cp:revision>
  <dcterms:created xsi:type="dcterms:W3CDTF">2026-09-18T13:50:55Z</dcterms:created>
  <dcterms:modified xsi:type="dcterms:W3CDTF">2026-09-19T06:09:53Z</dcterms:modified>
</cp:coreProperties>
</file>